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0693400" cy="7556500"/>
  <p:notesSz cx="6858000" cy="9144000"/>
  <p:embeddedFontLst>
    <p:embeddedFont>
      <p:font typeface="Genty Sans" panose="020B0604020202020204" charset="0"/>
      <p:regular r:id="rId5"/>
    </p:embeddedFont>
    <p:embeddedFont>
      <p:font typeface="Glacial Indifference Bold" panose="020B0604020202020204" charset="0"/>
      <p:regular r:id="rId6"/>
      <p:bold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15" autoAdjust="0"/>
  </p:normalViewPr>
  <p:slideViewPr>
    <p:cSldViewPr>
      <p:cViewPr varScale="1">
        <p:scale>
          <a:sx n="80" d="100"/>
          <a:sy n="80" d="100"/>
        </p:scale>
        <p:origin x="1984" y="4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ableStyles" Target="tableStyles.xml"/><Relationship Id="rId5" Type="http://schemas.openxmlformats.org/officeDocument/2006/relationships/font" Target="fonts/font1.fntdata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topics/zhfwcmn/articles/zhqvrqt" TargetMode="External"/><Relationship Id="rId2" Type="http://schemas.openxmlformats.org/officeDocument/2006/relationships/hyperlink" Target="https://youtu.be/IwUbqaPtYtw?si=qL8dybnR6G2gGft6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WiuXytOvxL4?si=Gr1l4g1nLnt8hOmB" TargetMode="External"/><Relationship Id="rId5" Type="http://schemas.openxmlformats.org/officeDocument/2006/relationships/hyperlink" Target="https://youtu.be/3q5PLipTzYQ?si=axlGGkE9mAEpxgJj" TargetMode="External"/><Relationship Id="rId4" Type="http://schemas.openxmlformats.org/officeDocument/2006/relationships/hyperlink" Target="https://www.thenational.academy/teachers/programmes/french-primary-ks2/units?page=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topics/zhfwcmn/articles/zhpfxbk" TargetMode="External"/><Relationship Id="rId2" Type="http://schemas.openxmlformats.org/officeDocument/2006/relationships/hyperlink" Target="https://youtu.be/IwUbqaPtYtw?si=qL8dybnR6G2gGft6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8yWQlWl6_Sg" TargetMode="External"/><Relationship Id="rId5" Type="http://schemas.openxmlformats.org/officeDocument/2006/relationships/hyperlink" Target="https://www.youtube.com/watch?v=iTRbKjItYtg" TargetMode="External"/><Relationship Id="rId4" Type="http://schemas.openxmlformats.org/officeDocument/2006/relationships/hyperlink" Target="https://www.bbc.co.uk/bitesize/guides/zny4mfr/revision/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national.academy/teachers/programmes/french-primary-ks2/units?page=1" TargetMode="External"/><Relationship Id="rId2" Type="http://schemas.openxmlformats.org/officeDocument/2006/relationships/hyperlink" Target="https://youtu.be/IwUbqaPtYtw?si=qL8dybnR6G2gGft6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bc.co.uk/bitesize/topics/zhfwcmn/articles/zm7jr2p" TargetMode="External"/><Relationship Id="rId5" Type="http://schemas.openxmlformats.org/officeDocument/2006/relationships/hyperlink" Target="https://youtu.be/mbDf0ButiCU?si=lfKxrPpzxjAGKwiu" TargetMode="External"/><Relationship Id="rId4" Type="http://schemas.openxmlformats.org/officeDocument/2006/relationships/hyperlink" Target="https://kids.britannica.com/kids/article/Tour-de-France/39009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56000" y="756000"/>
            <a:ext cx="9180000" cy="5983774"/>
            <a:chOff x="0" y="0"/>
            <a:chExt cx="3289905" cy="21444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89905" cy="2144450"/>
            </a:xfrm>
            <a:custGeom>
              <a:avLst/>
              <a:gdLst/>
              <a:ahLst/>
              <a:cxnLst/>
              <a:rect l="l" t="t" r="r" b="b"/>
              <a:pathLst>
                <a:path w="3289905" h="2144450">
                  <a:moveTo>
                    <a:pt x="31204" y="0"/>
                  </a:moveTo>
                  <a:lnTo>
                    <a:pt x="3258701" y="0"/>
                  </a:lnTo>
                  <a:cubicBezTo>
                    <a:pt x="3266977" y="0"/>
                    <a:pt x="3274913" y="3288"/>
                    <a:pt x="3280765" y="9139"/>
                  </a:cubicBezTo>
                  <a:cubicBezTo>
                    <a:pt x="3286617" y="14991"/>
                    <a:pt x="3289905" y="22928"/>
                    <a:pt x="3289905" y="31204"/>
                  </a:cubicBezTo>
                  <a:lnTo>
                    <a:pt x="3289905" y="2113246"/>
                  </a:lnTo>
                  <a:cubicBezTo>
                    <a:pt x="3289905" y="2121521"/>
                    <a:pt x="3286617" y="2129458"/>
                    <a:pt x="3280765" y="2135310"/>
                  </a:cubicBezTo>
                  <a:cubicBezTo>
                    <a:pt x="3274913" y="2141162"/>
                    <a:pt x="3266977" y="2144450"/>
                    <a:pt x="3258701" y="2144450"/>
                  </a:cubicBezTo>
                  <a:lnTo>
                    <a:pt x="31204" y="2144450"/>
                  </a:lnTo>
                  <a:cubicBezTo>
                    <a:pt x="22928" y="2144450"/>
                    <a:pt x="14991" y="2141162"/>
                    <a:pt x="9139" y="2135310"/>
                  </a:cubicBezTo>
                  <a:cubicBezTo>
                    <a:pt x="3288" y="2129458"/>
                    <a:pt x="0" y="2121521"/>
                    <a:pt x="0" y="2113246"/>
                  </a:cubicBezTo>
                  <a:lnTo>
                    <a:pt x="0" y="31204"/>
                  </a:lnTo>
                  <a:cubicBezTo>
                    <a:pt x="0" y="22928"/>
                    <a:pt x="3288" y="14991"/>
                    <a:pt x="9139" y="9139"/>
                  </a:cubicBezTo>
                  <a:cubicBezTo>
                    <a:pt x="14991" y="3288"/>
                    <a:pt x="22928" y="0"/>
                    <a:pt x="31204" y="0"/>
                  </a:cubicBezTo>
                  <a:close/>
                </a:path>
              </a:pathLst>
            </a:custGeom>
            <a:solidFill>
              <a:srgbClr val="8C52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289905" cy="2173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08400" y="1562671"/>
            <a:ext cx="4331439" cy="4989684"/>
            <a:chOff x="0" y="0"/>
            <a:chExt cx="1552290" cy="17881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52290" cy="1788190"/>
            </a:xfrm>
            <a:custGeom>
              <a:avLst/>
              <a:gdLst/>
              <a:ahLst/>
              <a:cxnLst/>
              <a:rect l="l" t="t" r="r" b="b"/>
              <a:pathLst>
                <a:path w="1552290" h="1788190">
                  <a:moveTo>
                    <a:pt x="66133" y="0"/>
                  </a:moveTo>
                  <a:lnTo>
                    <a:pt x="1486157" y="0"/>
                  </a:lnTo>
                  <a:cubicBezTo>
                    <a:pt x="1522681" y="0"/>
                    <a:pt x="1552290" y="29609"/>
                    <a:pt x="1552290" y="66133"/>
                  </a:cubicBezTo>
                  <a:lnTo>
                    <a:pt x="1552290" y="1722057"/>
                  </a:lnTo>
                  <a:cubicBezTo>
                    <a:pt x="1552290" y="1758581"/>
                    <a:pt x="1522681" y="1788190"/>
                    <a:pt x="1486157" y="1788190"/>
                  </a:cubicBezTo>
                  <a:lnTo>
                    <a:pt x="66133" y="1788190"/>
                  </a:lnTo>
                  <a:cubicBezTo>
                    <a:pt x="29609" y="1788190"/>
                    <a:pt x="0" y="1758581"/>
                    <a:pt x="0" y="1722057"/>
                  </a:cubicBezTo>
                  <a:lnTo>
                    <a:pt x="0" y="66133"/>
                  </a:lnTo>
                  <a:cubicBezTo>
                    <a:pt x="0" y="29609"/>
                    <a:pt x="29609" y="0"/>
                    <a:pt x="66133" y="0"/>
                  </a:cubicBezTo>
                  <a:close/>
                </a:path>
              </a:pathLst>
            </a:custGeom>
            <a:solidFill>
              <a:srgbClr val="E2A9F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552290" cy="1816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08400" y="908400"/>
            <a:ext cx="8832551" cy="543484"/>
            <a:chOff x="0" y="0"/>
            <a:chExt cx="3165387" cy="1947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165387" cy="194772"/>
            </a:xfrm>
            <a:custGeom>
              <a:avLst/>
              <a:gdLst/>
              <a:ahLst/>
              <a:cxnLst/>
              <a:rect l="l" t="t" r="r" b="b"/>
              <a:pathLst>
                <a:path w="3165387" h="194772">
                  <a:moveTo>
                    <a:pt x="32431" y="0"/>
                  </a:moveTo>
                  <a:lnTo>
                    <a:pt x="3132955" y="0"/>
                  </a:lnTo>
                  <a:cubicBezTo>
                    <a:pt x="3150867" y="0"/>
                    <a:pt x="3165387" y="14520"/>
                    <a:pt x="3165387" y="32431"/>
                  </a:cubicBezTo>
                  <a:lnTo>
                    <a:pt x="3165387" y="162341"/>
                  </a:lnTo>
                  <a:cubicBezTo>
                    <a:pt x="3165387" y="170942"/>
                    <a:pt x="3161970" y="179191"/>
                    <a:pt x="3155888" y="185273"/>
                  </a:cubicBezTo>
                  <a:cubicBezTo>
                    <a:pt x="3149806" y="191355"/>
                    <a:pt x="3141557" y="194772"/>
                    <a:pt x="3132955" y="194772"/>
                  </a:cubicBezTo>
                  <a:lnTo>
                    <a:pt x="32431" y="194772"/>
                  </a:lnTo>
                  <a:cubicBezTo>
                    <a:pt x="14520" y="194772"/>
                    <a:pt x="0" y="180252"/>
                    <a:pt x="0" y="162341"/>
                  </a:cubicBezTo>
                  <a:lnTo>
                    <a:pt x="0" y="32431"/>
                  </a:lnTo>
                  <a:cubicBezTo>
                    <a:pt x="0" y="14520"/>
                    <a:pt x="14520" y="0"/>
                    <a:pt x="32431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165387" cy="2423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Genty Sans"/>
                  <a:ea typeface="Genty Sans"/>
                  <a:cs typeface="Genty Sans"/>
                  <a:sym typeface="Genty Sans"/>
                </a:rPr>
                <a:t>S1 UNIT 1 FAMILY &amp; PERSONAL DESCRIPTION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409512" y="1562671"/>
            <a:ext cx="4331439" cy="4989684"/>
            <a:chOff x="0" y="0"/>
            <a:chExt cx="1552290" cy="178819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52290" cy="1788190"/>
            </a:xfrm>
            <a:custGeom>
              <a:avLst/>
              <a:gdLst/>
              <a:ahLst/>
              <a:cxnLst/>
              <a:rect l="l" t="t" r="r" b="b"/>
              <a:pathLst>
                <a:path w="1552290" h="1788190">
                  <a:moveTo>
                    <a:pt x="66133" y="0"/>
                  </a:moveTo>
                  <a:lnTo>
                    <a:pt x="1486157" y="0"/>
                  </a:lnTo>
                  <a:cubicBezTo>
                    <a:pt x="1522681" y="0"/>
                    <a:pt x="1552290" y="29609"/>
                    <a:pt x="1552290" y="66133"/>
                  </a:cubicBezTo>
                  <a:lnTo>
                    <a:pt x="1552290" y="1722057"/>
                  </a:lnTo>
                  <a:cubicBezTo>
                    <a:pt x="1552290" y="1758581"/>
                    <a:pt x="1522681" y="1788190"/>
                    <a:pt x="1486157" y="1788190"/>
                  </a:cubicBezTo>
                  <a:lnTo>
                    <a:pt x="66133" y="1788190"/>
                  </a:lnTo>
                  <a:cubicBezTo>
                    <a:pt x="29609" y="1788190"/>
                    <a:pt x="0" y="1758581"/>
                    <a:pt x="0" y="1722057"/>
                  </a:cubicBezTo>
                  <a:lnTo>
                    <a:pt x="0" y="66133"/>
                  </a:lnTo>
                  <a:cubicBezTo>
                    <a:pt x="0" y="29609"/>
                    <a:pt x="29609" y="0"/>
                    <a:pt x="66133" y="0"/>
                  </a:cubicBezTo>
                  <a:close/>
                </a:path>
              </a:pathLst>
            </a:custGeom>
            <a:solidFill>
              <a:srgbClr val="E2A9F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552290" cy="1816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621842" y="1780530"/>
            <a:ext cx="3906780" cy="2136789"/>
            <a:chOff x="0" y="0"/>
            <a:chExt cx="1400102" cy="76577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00102" cy="765777"/>
            </a:xfrm>
            <a:custGeom>
              <a:avLst/>
              <a:gdLst/>
              <a:ahLst/>
              <a:cxnLst/>
              <a:rect l="l" t="t" r="r" b="b"/>
              <a:pathLst>
                <a:path w="1400102" h="765777">
                  <a:moveTo>
                    <a:pt x="73322" y="0"/>
                  </a:moveTo>
                  <a:lnTo>
                    <a:pt x="1326780" y="0"/>
                  </a:lnTo>
                  <a:cubicBezTo>
                    <a:pt x="1346226" y="0"/>
                    <a:pt x="1364876" y="7725"/>
                    <a:pt x="1378626" y="21475"/>
                  </a:cubicBezTo>
                  <a:cubicBezTo>
                    <a:pt x="1392377" y="35226"/>
                    <a:pt x="1400102" y="53875"/>
                    <a:pt x="1400102" y="73322"/>
                  </a:cubicBezTo>
                  <a:lnTo>
                    <a:pt x="1400102" y="692456"/>
                  </a:lnTo>
                  <a:cubicBezTo>
                    <a:pt x="1400102" y="732950"/>
                    <a:pt x="1367274" y="765777"/>
                    <a:pt x="1326780" y="765777"/>
                  </a:cubicBezTo>
                  <a:lnTo>
                    <a:pt x="73322" y="765777"/>
                  </a:lnTo>
                  <a:cubicBezTo>
                    <a:pt x="53875" y="765777"/>
                    <a:pt x="35226" y="758052"/>
                    <a:pt x="21475" y="744302"/>
                  </a:cubicBezTo>
                  <a:cubicBezTo>
                    <a:pt x="7725" y="730551"/>
                    <a:pt x="0" y="711902"/>
                    <a:pt x="0" y="692456"/>
                  </a:cubicBezTo>
                  <a:lnTo>
                    <a:pt x="0" y="73322"/>
                  </a:lnTo>
                  <a:cubicBezTo>
                    <a:pt x="0" y="32827"/>
                    <a:pt x="32827" y="0"/>
                    <a:pt x="7332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1400102" cy="7943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621842" y="4120495"/>
            <a:ext cx="3906780" cy="2136789"/>
            <a:chOff x="0" y="0"/>
            <a:chExt cx="1400102" cy="765777"/>
          </a:xfrm>
        </p:grpSpPr>
        <p:sp>
          <p:nvSpPr>
            <p:cNvPr id="18" name="Freeform 18">
              <a:hlinkClick r:id="rId2" tooltip="https://youtu.be/IwUbqaPtYtw?si=qL8dybnR6G2gGft6"/>
            </p:cNvPr>
            <p:cNvSpPr/>
            <p:nvPr/>
          </p:nvSpPr>
          <p:spPr>
            <a:xfrm>
              <a:off x="0" y="0"/>
              <a:ext cx="1400102" cy="765777"/>
            </a:xfrm>
            <a:custGeom>
              <a:avLst/>
              <a:gdLst/>
              <a:ahLst/>
              <a:cxnLst/>
              <a:rect l="l" t="t" r="r" b="b"/>
              <a:pathLst>
                <a:path w="1400102" h="765777">
                  <a:moveTo>
                    <a:pt x="73322" y="0"/>
                  </a:moveTo>
                  <a:lnTo>
                    <a:pt x="1326780" y="0"/>
                  </a:lnTo>
                  <a:cubicBezTo>
                    <a:pt x="1346226" y="0"/>
                    <a:pt x="1364876" y="7725"/>
                    <a:pt x="1378626" y="21475"/>
                  </a:cubicBezTo>
                  <a:cubicBezTo>
                    <a:pt x="1392377" y="35226"/>
                    <a:pt x="1400102" y="53875"/>
                    <a:pt x="1400102" y="73322"/>
                  </a:cubicBezTo>
                  <a:lnTo>
                    <a:pt x="1400102" y="692456"/>
                  </a:lnTo>
                  <a:cubicBezTo>
                    <a:pt x="1400102" y="732950"/>
                    <a:pt x="1367274" y="765777"/>
                    <a:pt x="1326780" y="765777"/>
                  </a:cubicBezTo>
                  <a:lnTo>
                    <a:pt x="73322" y="765777"/>
                  </a:lnTo>
                  <a:cubicBezTo>
                    <a:pt x="53875" y="765777"/>
                    <a:pt x="35226" y="758052"/>
                    <a:pt x="21475" y="744302"/>
                  </a:cubicBezTo>
                  <a:cubicBezTo>
                    <a:pt x="7725" y="730551"/>
                    <a:pt x="0" y="711902"/>
                    <a:pt x="0" y="692456"/>
                  </a:cubicBezTo>
                  <a:lnTo>
                    <a:pt x="0" y="73322"/>
                  </a:lnTo>
                  <a:cubicBezTo>
                    <a:pt x="0" y="32827"/>
                    <a:pt x="32827" y="0"/>
                    <a:pt x="7332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1400102" cy="7943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78189" y="4847761"/>
            <a:ext cx="3591862" cy="422529"/>
            <a:chOff x="0" y="0"/>
            <a:chExt cx="1287242" cy="15142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Describing Relationship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278189" y="5365381"/>
            <a:ext cx="3591862" cy="422529"/>
            <a:chOff x="0" y="0"/>
            <a:chExt cx="1287242" cy="15142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Avoir and Être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278189" y="5883000"/>
            <a:ext cx="3591862" cy="422529"/>
            <a:chOff x="0" y="0"/>
            <a:chExt cx="1287242" cy="15142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Adjective Endings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78189" y="3294903"/>
            <a:ext cx="3591862" cy="422529"/>
            <a:chOff x="0" y="0"/>
            <a:chExt cx="1287242" cy="15142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Family members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278189" y="3812523"/>
            <a:ext cx="3591862" cy="422529"/>
            <a:chOff x="0" y="0"/>
            <a:chExt cx="1287242" cy="151425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Physical Description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278189" y="4330142"/>
            <a:ext cx="3591862" cy="422529"/>
            <a:chOff x="0" y="0"/>
            <a:chExt cx="1287242" cy="151425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Character Description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278189" y="1809496"/>
            <a:ext cx="3591862" cy="1371038"/>
            <a:chOff x="0" y="0"/>
            <a:chExt cx="1287242" cy="491349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287242" cy="491349"/>
            </a:xfrm>
            <a:custGeom>
              <a:avLst/>
              <a:gdLst/>
              <a:ahLst/>
              <a:cxnLst/>
              <a:rect l="l" t="t" r="r" b="b"/>
              <a:pathLst>
                <a:path w="1287242" h="491349">
                  <a:moveTo>
                    <a:pt x="79750" y="0"/>
                  </a:moveTo>
                  <a:lnTo>
                    <a:pt x="1207492" y="0"/>
                  </a:lnTo>
                  <a:cubicBezTo>
                    <a:pt x="1228643" y="0"/>
                    <a:pt x="1248928" y="8402"/>
                    <a:pt x="1263884" y="23358"/>
                  </a:cubicBezTo>
                  <a:cubicBezTo>
                    <a:pt x="1278840" y="38314"/>
                    <a:pt x="1287242" y="58599"/>
                    <a:pt x="1287242" y="79750"/>
                  </a:cubicBezTo>
                  <a:lnTo>
                    <a:pt x="1287242" y="411599"/>
                  </a:lnTo>
                  <a:cubicBezTo>
                    <a:pt x="1287242" y="432750"/>
                    <a:pt x="1278840" y="453035"/>
                    <a:pt x="1263884" y="467991"/>
                  </a:cubicBezTo>
                  <a:cubicBezTo>
                    <a:pt x="1248928" y="482947"/>
                    <a:pt x="1228643" y="491349"/>
                    <a:pt x="1207492" y="491349"/>
                  </a:cubicBezTo>
                  <a:lnTo>
                    <a:pt x="79750" y="491349"/>
                  </a:lnTo>
                  <a:cubicBezTo>
                    <a:pt x="58599" y="491349"/>
                    <a:pt x="38314" y="482947"/>
                    <a:pt x="23358" y="467991"/>
                  </a:cubicBezTo>
                  <a:cubicBezTo>
                    <a:pt x="8402" y="453035"/>
                    <a:pt x="0" y="432750"/>
                    <a:pt x="0" y="411599"/>
                  </a:cubicBezTo>
                  <a:lnTo>
                    <a:pt x="0" y="79750"/>
                  </a:lnTo>
                  <a:cubicBezTo>
                    <a:pt x="0" y="58599"/>
                    <a:pt x="8402" y="38314"/>
                    <a:pt x="23358" y="23358"/>
                  </a:cubicBezTo>
                  <a:cubicBezTo>
                    <a:pt x="38314" y="8402"/>
                    <a:pt x="58599" y="0"/>
                    <a:pt x="7975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38100"/>
              <a:ext cx="1287242" cy="529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r>
                <a:rPr lang="en-US" sz="1799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Core topics</a:t>
              </a:r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5884067" y="1899541"/>
            <a:ext cx="339883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WEBSITES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875814" y="4263076"/>
            <a:ext cx="339883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VIDEOS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5884067" y="2168147"/>
            <a:ext cx="3398835" cy="2664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  <a:hlinkClick r:id="rId3"/>
              </a:rPr>
              <a:t>https://www.bbc.co.uk/bitesize/topics/zhfwcmn/articles/zhqvrqt</a:t>
            </a:r>
            <a:r>
              <a:rPr lang="en-US" sz="1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 </a:t>
            </a:r>
          </a:p>
          <a:p>
            <a:pPr algn="ctr">
              <a:lnSpc>
                <a:spcPts val="2239"/>
              </a:lnSpc>
            </a:pPr>
            <a:r>
              <a:rPr lang="en-US" sz="1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  <a:hlinkClick r:id="rId4"/>
              </a:rPr>
              <a:t>https://www.thenational.academy/teachers/programmes/french-primary-ks2/units?page=1</a:t>
            </a:r>
            <a:r>
              <a:rPr lang="en-US" sz="1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</a:p>
          <a:p>
            <a:pPr algn="ctr">
              <a:lnSpc>
                <a:spcPts val="2519"/>
              </a:lnSpc>
            </a:pPr>
            <a:endParaRPr lang="en-US" sz="15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2519"/>
              </a:lnSpc>
            </a:pPr>
            <a:endParaRPr lang="en-US" sz="15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2519"/>
              </a:lnSpc>
            </a:pPr>
            <a:endParaRPr lang="en-US" sz="15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2519"/>
              </a:lnSpc>
              <a:spcBef>
                <a:spcPct val="0"/>
              </a:spcBef>
            </a:pPr>
            <a:endParaRPr lang="en-US" sz="15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5884067" y="4564328"/>
            <a:ext cx="3398835" cy="2853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  <a:hlinkClick r:id="rId2"/>
              </a:rPr>
              <a:t>https://youtu.be/IwUbqaPtYtw?si=qL8dybnR6G2gGft6</a:t>
            </a:r>
            <a:r>
              <a:rPr lang="en-US" sz="1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 </a:t>
            </a:r>
          </a:p>
          <a:p>
            <a:pPr algn="ctr">
              <a:lnSpc>
                <a:spcPts val="2100"/>
              </a:lnSpc>
            </a:pPr>
            <a:r>
              <a:rPr lang="en-US" sz="1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  <a:hlinkClick r:id="rId5"/>
              </a:rPr>
              <a:t>https://youtu.be/3q5PLipTzYQ?si=axlGGkE9mAEpxgJj</a:t>
            </a:r>
            <a:r>
              <a:rPr lang="en-US" sz="1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</a:p>
          <a:p>
            <a:pPr algn="ctr">
              <a:lnSpc>
                <a:spcPts val="2100"/>
              </a:lnSpc>
            </a:pPr>
            <a:r>
              <a:rPr lang="en-US" sz="1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  <a:hlinkClick r:id="rId6"/>
              </a:rPr>
              <a:t>https://youtu.be/WiuXytOvxL4?si=Gr1l4g1nLnt8hOmB</a:t>
            </a:r>
            <a:r>
              <a:rPr lang="en-US" sz="1500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</a:p>
          <a:p>
            <a:pPr algn="ctr">
              <a:lnSpc>
                <a:spcPts val="2519"/>
              </a:lnSpc>
            </a:pPr>
            <a:endParaRPr lang="en-US" sz="1500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2519"/>
              </a:lnSpc>
            </a:pPr>
            <a:endParaRPr lang="en-US" sz="1500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2519"/>
              </a:lnSpc>
            </a:pPr>
            <a:endParaRPr lang="en-US" sz="1500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2519"/>
              </a:lnSpc>
              <a:spcBef>
                <a:spcPct val="0"/>
              </a:spcBef>
            </a:pPr>
            <a:endParaRPr lang="en-US" sz="1500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56000" y="756000"/>
            <a:ext cx="9180000" cy="5983774"/>
            <a:chOff x="0" y="0"/>
            <a:chExt cx="3289905" cy="21444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89905" cy="2144450"/>
            </a:xfrm>
            <a:custGeom>
              <a:avLst/>
              <a:gdLst/>
              <a:ahLst/>
              <a:cxnLst/>
              <a:rect l="l" t="t" r="r" b="b"/>
              <a:pathLst>
                <a:path w="3289905" h="2144450">
                  <a:moveTo>
                    <a:pt x="31204" y="0"/>
                  </a:moveTo>
                  <a:lnTo>
                    <a:pt x="3258701" y="0"/>
                  </a:lnTo>
                  <a:cubicBezTo>
                    <a:pt x="3266977" y="0"/>
                    <a:pt x="3274913" y="3288"/>
                    <a:pt x="3280765" y="9139"/>
                  </a:cubicBezTo>
                  <a:cubicBezTo>
                    <a:pt x="3286617" y="14991"/>
                    <a:pt x="3289905" y="22928"/>
                    <a:pt x="3289905" y="31204"/>
                  </a:cubicBezTo>
                  <a:lnTo>
                    <a:pt x="3289905" y="2113246"/>
                  </a:lnTo>
                  <a:cubicBezTo>
                    <a:pt x="3289905" y="2121521"/>
                    <a:pt x="3286617" y="2129458"/>
                    <a:pt x="3280765" y="2135310"/>
                  </a:cubicBezTo>
                  <a:cubicBezTo>
                    <a:pt x="3274913" y="2141162"/>
                    <a:pt x="3266977" y="2144450"/>
                    <a:pt x="3258701" y="2144450"/>
                  </a:cubicBezTo>
                  <a:lnTo>
                    <a:pt x="31204" y="2144450"/>
                  </a:lnTo>
                  <a:cubicBezTo>
                    <a:pt x="22928" y="2144450"/>
                    <a:pt x="14991" y="2141162"/>
                    <a:pt x="9139" y="2135310"/>
                  </a:cubicBezTo>
                  <a:cubicBezTo>
                    <a:pt x="3288" y="2129458"/>
                    <a:pt x="0" y="2121521"/>
                    <a:pt x="0" y="2113246"/>
                  </a:cubicBezTo>
                  <a:lnTo>
                    <a:pt x="0" y="31204"/>
                  </a:lnTo>
                  <a:cubicBezTo>
                    <a:pt x="0" y="22928"/>
                    <a:pt x="3288" y="14991"/>
                    <a:pt x="9139" y="9139"/>
                  </a:cubicBezTo>
                  <a:cubicBezTo>
                    <a:pt x="14991" y="3288"/>
                    <a:pt x="22928" y="0"/>
                    <a:pt x="31204" y="0"/>
                  </a:cubicBezTo>
                  <a:close/>
                </a:path>
              </a:pathLst>
            </a:custGeom>
            <a:solidFill>
              <a:srgbClr val="8C52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289905" cy="2173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08400" y="1562671"/>
            <a:ext cx="4331439" cy="4989684"/>
            <a:chOff x="0" y="0"/>
            <a:chExt cx="1552290" cy="17881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52290" cy="1788190"/>
            </a:xfrm>
            <a:custGeom>
              <a:avLst/>
              <a:gdLst/>
              <a:ahLst/>
              <a:cxnLst/>
              <a:rect l="l" t="t" r="r" b="b"/>
              <a:pathLst>
                <a:path w="1552290" h="1788190">
                  <a:moveTo>
                    <a:pt x="66133" y="0"/>
                  </a:moveTo>
                  <a:lnTo>
                    <a:pt x="1486157" y="0"/>
                  </a:lnTo>
                  <a:cubicBezTo>
                    <a:pt x="1522681" y="0"/>
                    <a:pt x="1552290" y="29609"/>
                    <a:pt x="1552290" y="66133"/>
                  </a:cubicBezTo>
                  <a:lnTo>
                    <a:pt x="1552290" y="1722057"/>
                  </a:lnTo>
                  <a:cubicBezTo>
                    <a:pt x="1552290" y="1758581"/>
                    <a:pt x="1522681" y="1788190"/>
                    <a:pt x="1486157" y="1788190"/>
                  </a:cubicBezTo>
                  <a:lnTo>
                    <a:pt x="66133" y="1788190"/>
                  </a:lnTo>
                  <a:cubicBezTo>
                    <a:pt x="29609" y="1788190"/>
                    <a:pt x="0" y="1758581"/>
                    <a:pt x="0" y="1722057"/>
                  </a:cubicBezTo>
                  <a:lnTo>
                    <a:pt x="0" y="66133"/>
                  </a:lnTo>
                  <a:cubicBezTo>
                    <a:pt x="0" y="29609"/>
                    <a:pt x="29609" y="0"/>
                    <a:pt x="66133" y="0"/>
                  </a:cubicBezTo>
                  <a:close/>
                </a:path>
              </a:pathLst>
            </a:custGeom>
            <a:solidFill>
              <a:srgbClr val="E2A9F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552290" cy="1816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08400" y="908400"/>
            <a:ext cx="8832551" cy="543484"/>
            <a:chOff x="0" y="0"/>
            <a:chExt cx="3165387" cy="1947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165387" cy="194772"/>
            </a:xfrm>
            <a:custGeom>
              <a:avLst/>
              <a:gdLst/>
              <a:ahLst/>
              <a:cxnLst/>
              <a:rect l="l" t="t" r="r" b="b"/>
              <a:pathLst>
                <a:path w="3165387" h="194772">
                  <a:moveTo>
                    <a:pt x="32431" y="0"/>
                  </a:moveTo>
                  <a:lnTo>
                    <a:pt x="3132955" y="0"/>
                  </a:lnTo>
                  <a:cubicBezTo>
                    <a:pt x="3150867" y="0"/>
                    <a:pt x="3165387" y="14520"/>
                    <a:pt x="3165387" y="32431"/>
                  </a:cubicBezTo>
                  <a:lnTo>
                    <a:pt x="3165387" y="162341"/>
                  </a:lnTo>
                  <a:cubicBezTo>
                    <a:pt x="3165387" y="170942"/>
                    <a:pt x="3161970" y="179191"/>
                    <a:pt x="3155888" y="185273"/>
                  </a:cubicBezTo>
                  <a:cubicBezTo>
                    <a:pt x="3149806" y="191355"/>
                    <a:pt x="3141557" y="194772"/>
                    <a:pt x="3132955" y="194772"/>
                  </a:cubicBezTo>
                  <a:lnTo>
                    <a:pt x="32431" y="194772"/>
                  </a:lnTo>
                  <a:cubicBezTo>
                    <a:pt x="14520" y="194772"/>
                    <a:pt x="0" y="180252"/>
                    <a:pt x="0" y="162341"/>
                  </a:cubicBezTo>
                  <a:lnTo>
                    <a:pt x="0" y="32431"/>
                  </a:lnTo>
                  <a:cubicBezTo>
                    <a:pt x="0" y="14520"/>
                    <a:pt x="14520" y="0"/>
                    <a:pt x="32431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165387" cy="2423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Genty Sans"/>
                  <a:ea typeface="Genty Sans"/>
                  <a:cs typeface="Genty Sans"/>
                  <a:sym typeface="Genty Sans"/>
                </a:rPr>
                <a:t>S1 UNIT 2 FOOD AND DRINK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409512" y="1562671"/>
            <a:ext cx="4331439" cy="4989684"/>
            <a:chOff x="0" y="0"/>
            <a:chExt cx="1552290" cy="178819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52290" cy="1788190"/>
            </a:xfrm>
            <a:custGeom>
              <a:avLst/>
              <a:gdLst/>
              <a:ahLst/>
              <a:cxnLst/>
              <a:rect l="l" t="t" r="r" b="b"/>
              <a:pathLst>
                <a:path w="1552290" h="1788190">
                  <a:moveTo>
                    <a:pt x="66133" y="0"/>
                  </a:moveTo>
                  <a:lnTo>
                    <a:pt x="1486157" y="0"/>
                  </a:lnTo>
                  <a:cubicBezTo>
                    <a:pt x="1522681" y="0"/>
                    <a:pt x="1552290" y="29609"/>
                    <a:pt x="1552290" y="66133"/>
                  </a:cubicBezTo>
                  <a:lnTo>
                    <a:pt x="1552290" y="1722057"/>
                  </a:lnTo>
                  <a:cubicBezTo>
                    <a:pt x="1552290" y="1758581"/>
                    <a:pt x="1522681" y="1788190"/>
                    <a:pt x="1486157" y="1788190"/>
                  </a:cubicBezTo>
                  <a:lnTo>
                    <a:pt x="66133" y="1788190"/>
                  </a:lnTo>
                  <a:cubicBezTo>
                    <a:pt x="29609" y="1788190"/>
                    <a:pt x="0" y="1758581"/>
                    <a:pt x="0" y="1722057"/>
                  </a:cubicBezTo>
                  <a:lnTo>
                    <a:pt x="0" y="66133"/>
                  </a:lnTo>
                  <a:cubicBezTo>
                    <a:pt x="0" y="29609"/>
                    <a:pt x="29609" y="0"/>
                    <a:pt x="66133" y="0"/>
                  </a:cubicBezTo>
                  <a:close/>
                </a:path>
              </a:pathLst>
            </a:custGeom>
            <a:solidFill>
              <a:srgbClr val="E2A9F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552290" cy="1816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621842" y="1780530"/>
            <a:ext cx="3906780" cy="2136789"/>
            <a:chOff x="0" y="0"/>
            <a:chExt cx="1400102" cy="76577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00102" cy="765777"/>
            </a:xfrm>
            <a:custGeom>
              <a:avLst/>
              <a:gdLst/>
              <a:ahLst/>
              <a:cxnLst/>
              <a:rect l="l" t="t" r="r" b="b"/>
              <a:pathLst>
                <a:path w="1400102" h="765777">
                  <a:moveTo>
                    <a:pt x="73322" y="0"/>
                  </a:moveTo>
                  <a:lnTo>
                    <a:pt x="1326780" y="0"/>
                  </a:lnTo>
                  <a:cubicBezTo>
                    <a:pt x="1346226" y="0"/>
                    <a:pt x="1364876" y="7725"/>
                    <a:pt x="1378626" y="21475"/>
                  </a:cubicBezTo>
                  <a:cubicBezTo>
                    <a:pt x="1392377" y="35226"/>
                    <a:pt x="1400102" y="53875"/>
                    <a:pt x="1400102" y="73322"/>
                  </a:cubicBezTo>
                  <a:lnTo>
                    <a:pt x="1400102" y="692456"/>
                  </a:lnTo>
                  <a:cubicBezTo>
                    <a:pt x="1400102" y="732950"/>
                    <a:pt x="1367274" y="765777"/>
                    <a:pt x="1326780" y="765777"/>
                  </a:cubicBezTo>
                  <a:lnTo>
                    <a:pt x="73322" y="765777"/>
                  </a:lnTo>
                  <a:cubicBezTo>
                    <a:pt x="53875" y="765777"/>
                    <a:pt x="35226" y="758052"/>
                    <a:pt x="21475" y="744302"/>
                  </a:cubicBezTo>
                  <a:cubicBezTo>
                    <a:pt x="7725" y="730551"/>
                    <a:pt x="0" y="711902"/>
                    <a:pt x="0" y="692456"/>
                  </a:cubicBezTo>
                  <a:lnTo>
                    <a:pt x="0" y="73322"/>
                  </a:lnTo>
                  <a:cubicBezTo>
                    <a:pt x="0" y="32827"/>
                    <a:pt x="32827" y="0"/>
                    <a:pt x="7332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1400102" cy="7943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621842" y="4120495"/>
            <a:ext cx="3906780" cy="2136789"/>
            <a:chOff x="0" y="0"/>
            <a:chExt cx="1400102" cy="765777"/>
          </a:xfrm>
        </p:grpSpPr>
        <p:sp>
          <p:nvSpPr>
            <p:cNvPr id="18" name="Freeform 18">
              <a:hlinkClick r:id="rId2" tooltip="https://youtu.be/IwUbqaPtYtw?si=qL8dybnR6G2gGft6"/>
            </p:cNvPr>
            <p:cNvSpPr/>
            <p:nvPr/>
          </p:nvSpPr>
          <p:spPr>
            <a:xfrm>
              <a:off x="0" y="0"/>
              <a:ext cx="1400102" cy="765777"/>
            </a:xfrm>
            <a:custGeom>
              <a:avLst/>
              <a:gdLst/>
              <a:ahLst/>
              <a:cxnLst/>
              <a:rect l="l" t="t" r="r" b="b"/>
              <a:pathLst>
                <a:path w="1400102" h="765777">
                  <a:moveTo>
                    <a:pt x="73322" y="0"/>
                  </a:moveTo>
                  <a:lnTo>
                    <a:pt x="1326780" y="0"/>
                  </a:lnTo>
                  <a:cubicBezTo>
                    <a:pt x="1346226" y="0"/>
                    <a:pt x="1364876" y="7725"/>
                    <a:pt x="1378626" y="21475"/>
                  </a:cubicBezTo>
                  <a:cubicBezTo>
                    <a:pt x="1392377" y="35226"/>
                    <a:pt x="1400102" y="53875"/>
                    <a:pt x="1400102" y="73322"/>
                  </a:cubicBezTo>
                  <a:lnTo>
                    <a:pt x="1400102" y="692456"/>
                  </a:lnTo>
                  <a:cubicBezTo>
                    <a:pt x="1400102" y="732950"/>
                    <a:pt x="1367274" y="765777"/>
                    <a:pt x="1326780" y="765777"/>
                  </a:cubicBezTo>
                  <a:lnTo>
                    <a:pt x="73322" y="765777"/>
                  </a:lnTo>
                  <a:cubicBezTo>
                    <a:pt x="53875" y="765777"/>
                    <a:pt x="35226" y="758052"/>
                    <a:pt x="21475" y="744302"/>
                  </a:cubicBezTo>
                  <a:cubicBezTo>
                    <a:pt x="7725" y="730551"/>
                    <a:pt x="0" y="711902"/>
                    <a:pt x="0" y="692456"/>
                  </a:cubicBezTo>
                  <a:lnTo>
                    <a:pt x="0" y="73322"/>
                  </a:lnTo>
                  <a:cubicBezTo>
                    <a:pt x="0" y="32827"/>
                    <a:pt x="32827" y="0"/>
                    <a:pt x="7332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1400102" cy="7943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78189" y="4847761"/>
            <a:ext cx="3591862" cy="422529"/>
            <a:chOff x="0" y="0"/>
            <a:chExt cx="1287242" cy="15142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Shopping Vocabulary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278189" y="5365381"/>
            <a:ext cx="3591862" cy="422529"/>
            <a:chOff x="0" y="0"/>
            <a:chExt cx="1287242" cy="15142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Partitive article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278189" y="5883000"/>
            <a:ext cx="3591862" cy="422529"/>
            <a:chOff x="0" y="0"/>
            <a:chExt cx="1287242" cy="15142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Manger, Boire, Prendre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78189" y="3294903"/>
            <a:ext cx="3591862" cy="422529"/>
            <a:chOff x="0" y="0"/>
            <a:chExt cx="1287242" cy="15142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Food and Drinks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278189" y="3812523"/>
            <a:ext cx="3591862" cy="422529"/>
            <a:chOff x="0" y="0"/>
            <a:chExt cx="1287242" cy="151425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Quantities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278189" y="4330142"/>
            <a:ext cx="3591862" cy="422529"/>
            <a:chOff x="0" y="0"/>
            <a:chExt cx="1287242" cy="151425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Cafe Roleplay Dialogue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278189" y="1809496"/>
            <a:ext cx="3591862" cy="1371038"/>
            <a:chOff x="0" y="0"/>
            <a:chExt cx="1287242" cy="491349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287242" cy="491349"/>
            </a:xfrm>
            <a:custGeom>
              <a:avLst/>
              <a:gdLst/>
              <a:ahLst/>
              <a:cxnLst/>
              <a:rect l="l" t="t" r="r" b="b"/>
              <a:pathLst>
                <a:path w="1287242" h="491349">
                  <a:moveTo>
                    <a:pt x="79750" y="0"/>
                  </a:moveTo>
                  <a:lnTo>
                    <a:pt x="1207492" y="0"/>
                  </a:lnTo>
                  <a:cubicBezTo>
                    <a:pt x="1228643" y="0"/>
                    <a:pt x="1248928" y="8402"/>
                    <a:pt x="1263884" y="23358"/>
                  </a:cubicBezTo>
                  <a:cubicBezTo>
                    <a:pt x="1278840" y="38314"/>
                    <a:pt x="1287242" y="58599"/>
                    <a:pt x="1287242" y="79750"/>
                  </a:cubicBezTo>
                  <a:lnTo>
                    <a:pt x="1287242" y="411599"/>
                  </a:lnTo>
                  <a:cubicBezTo>
                    <a:pt x="1287242" y="432750"/>
                    <a:pt x="1278840" y="453035"/>
                    <a:pt x="1263884" y="467991"/>
                  </a:cubicBezTo>
                  <a:cubicBezTo>
                    <a:pt x="1248928" y="482947"/>
                    <a:pt x="1228643" y="491349"/>
                    <a:pt x="1207492" y="491349"/>
                  </a:cubicBezTo>
                  <a:lnTo>
                    <a:pt x="79750" y="491349"/>
                  </a:lnTo>
                  <a:cubicBezTo>
                    <a:pt x="58599" y="491349"/>
                    <a:pt x="38314" y="482947"/>
                    <a:pt x="23358" y="467991"/>
                  </a:cubicBezTo>
                  <a:cubicBezTo>
                    <a:pt x="8402" y="453035"/>
                    <a:pt x="0" y="432750"/>
                    <a:pt x="0" y="411599"/>
                  </a:cubicBezTo>
                  <a:lnTo>
                    <a:pt x="0" y="79750"/>
                  </a:lnTo>
                  <a:cubicBezTo>
                    <a:pt x="0" y="58599"/>
                    <a:pt x="8402" y="38314"/>
                    <a:pt x="23358" y="23358"/>
                  </a:cubicBezTo>
                  <a:cubicBezTo>
                    <a:pt x="38314" y="8402"/>
                    <a:pt x="58599" y="0"/>
                    <a:pt x="7975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38100"/>
              <a:ext cx="1287242" cy="529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r>
                <a:rPr lang="en-US" sz="1799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Core topics</a:t>
              </a:r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5884067" y="1899541"/>
            <a:ext cx="339883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WEBSITES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875814" y="4263076"/>
            <a:ext cx="339883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VIDEOS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5884067" y="2168147"/>
            <a:ext cx="3398835" cy="1378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  <a:hlinkClick r:id="rId3"/>
              </a:rPr>
              <a:t>https://www.bbc.co.uk/bitesize/topics/zhfwcmn/articles/zhpfxbk</a:t>
            </a:r>
            <a:r>
              <a:rPr lang="en-US" sz="1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</a:t>
            </a:r>
          </a:p>
          <a:p>
            <a:pPr algn="ctr">
              <a:lnSpc>
                <a:spcPts val="2239"/>
              </a:lnSpc>
            </a:pPr>
            <a:endParaRPr lang="en-US" sz="15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  <a:hlinkClick r:id="rId4"/>
              </a:rPr>
              <a:t>https://www.bbc.co.uk/bitesize/guides/zny4mfr/revision/3</a:t>
            </a:r>
            <a:r>
              <a:rPr lang="en-US" sz="1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884067" y="4564328"/>
            <a:ext cx="3398835" cy="2542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  <a:hlinkClick r:id="rId5"/>
              </a:rPr>
              <a:t>https://www.youtube.com/watch?v=iTRbKjItYtg</a:t>
            </a:r>
            <a:r>
              <a:rPr lang="en-US" sz="17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</a:p>
          <a:p>
            <a:pPr algn="ctr">
              <a:lnSpc>
                <a:spcPts val="2519"/>
              </a:lnSpc>
            </a:pPr>
            <a:r>
              <a:rPr lang="en-US" sz="17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  <a:hlinkClick r:id="rId6"/>
              </a:rPr>
              <a:t>https://www.youtube.com/watch?v=8yWQlWl6_Sg</a:t>
            </a:r>
            <a:r>
              <a:rPr lang="en-US" sz="17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</a:t>
            </a:r>
          </a:p>
          <a:p>
            <a:pPr algn="ctr">
              <a:lnSpc>
                <a:spcPts val="2519"/>
              </a:lnSpc>
            </a:pPr>
            <a:endParaRPr lang="en-US" sz="17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2519"/>
              </a:lnSpc>
            </a:pPr>
            <a:endParaRPr lang="en-US" sz="17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2519"/>
              </a:lnSpc>
            </a:pPr>
            <a:endParaRPr lang="en-US" sz="17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2519"/>
              </a:lnSpc>
              <a:spcBef>
                <a:spcPct val="0"/>
              </a:spcBef>
            </a:pPr>
            <a:endParaRPr lang="en-US" sz="17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A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56000" y="756000"/>
            <a:ext cx="9180000" cy="5983774"/>
            <a:chOff x="0" y="0"/>
            <a:chExt cx="3289905" cy="214445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89905" cy="2144450"/>
            </a:xfrm>
            <a:custGeom>
              <a:avLst/>
              <a:gdLst/>
              <a:ahLst/>
              <a:cxnLst/>
              <a:rect l="l" t="t" r="r" b="b"/>
              <a:pathLst>
                <a:path w="3289905" h="2144450">
                  <a:moveTo>
                    <a:pt x="31204" y="0"/>
                  </a:moveTo>
                  <a:lnTo>
                    <a:pt x="3258701" y="0"/>
                  </a:lnTo>
                  <a:cubicBezTo>
                    <a:pt x="3266977" y="0"/>
                    <a:pt x="3274913" y="3288"/>
                    <a:pt x="3280765" y="9139"/>
                  </a:cubicBezTo>
                  <a:cubicBezTo>
                    <a:pt x="3286617" y="14991"/>
                    <a:pt x="3289905" y="22928"/>
                    <a:pt x="3289905" y="31204"/>
                  </a:cubicBezTo>
                  <a:lnTo>
                    <a:pt x="3289905" y="2113246"/>
                  </a:lnTo>
                  <a:cubicBezTo>
                    <a:pt x="3289905" y="2121521"/>
                    <a:pt x="3286617" y="2129458"/>
                    <a:pt x="3280765" y="2135310"/>
                  </a:cubicBezTo>
                  <a:cubicBezTo>
                    <a:pt x="3274913" y="2141162"/>
                    <a:pt x="3266977" y="2144450"/>
                    <a:pt x="3258701" y="2144450"/>
                  </a:cubicBezTo>
                  <a:lnTo>
                    <a:pt x="31204" y="2144450"/>
                  </a:lnTo>
                  <a:cubicBezTo>
                    <a:pt x="22928" y="2144450"/>
                    <a:pt x="14991" y="2141162"/>
                    <a:pt x="9139" y="2135310"/>
                  </a:cubicBezTo>
                  <a:cubicBezTo>
                    <a:pt x="3288" y="2129458"/>
                    <a:pt x="0" y="2121521"/>
                    <a:pt x="0" y="2113246"/>
                  </a:cubicBezTo>
                  <a:lnTo>
                    <a:pt x="0" y="31204"/>
                  </a:lnTo>
                  <a:cubicBezTo>
                    <a:pt x="0" y="22928"/>
                    <a:pt x="3288" y="14991"/>
                    <a:pt x="9139" y="9139"/>
                  </a:cubicBezTo>
                  <a:cubicBezTo>
                    <a:pt x="14991" y="3288"/>
                    <a:pt x="22928" y="0"/>
                    <a:pt x="31204" y="0"/>
                  </a:cubicBezTo>
                  <a:close/>
                </a:path>
              </a:pathLst>
            </a:custGeom>
            <a:solidFill>
              <a:srgbClr val="8C52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289905" cy="2173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08400" y="1562671"/>
            <a:ext cx="4331439" cy="4989684"/>
            <a:chOff x="0" y="0"/>
            <a:chExt cx="1552290" cy="17881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52290" cy="1788190"/>
            </a:xfrm>
            <a:custGeom>
              <a:avLst/>
              <a:gdLst/>
              <a:ahLst/>
              <a:cxnLst/>
              <a:rect l="l" t="t" r="r" b="b"/>
              <a:pathLst>
                <a:path w="1552290" h="1788190">
                  <a:moveTo>
                    <a:pt x="66133" y="0"/>
                  </a:moveTo>
                  <a:lnTo>
                    <a:pt x="1486157" y="0"/>
                  </a:lnTo>
                  <a:cubicBezTo>
                    <a:pt x="1522681" y="0"/>
                    <a:pt x="1552290" y="29609"/>
                    <a:pt x="1552290" y="66133"/>
                  </a:cubicBezTo>
                  <a:lnTo>
                    <a:pt x="1552290" y="1722057"/>
                  </a:lnTo>
                  <a:cubicBezTo>
                    <a:pt x="1552290" y="1758581"/>
                    <a:pt x="1522681" y="1788190"/>
                    <a:pt x="1486157" y="1788190"/>
                  </a:cubicBezTo>
                  <a:lnTo>
                    <a:pt x="66133" y="1788190"/>
                  </a:lnTo>
                  <a:cubicBezTo>
                    <a:pt x="29609" y="1788190"/>
                    <a:pt x="0" y="1758581"/>
                    <a:pt x="0" y="1722057"/>
                  </a:cubicBezTo>
                  <a:lnTo>
                    <a:pt x="0" y="66133"/>
                  </a:lnTo>
                  <a:cubicBezTo>
                    <a:pt x="0" y="29609"/>
                    <a:pt x="29609" y="0"/>
                    <a:pt x="66133" y="0"/>
                  </a:cubicBezTo>
                  <a:close/>
                </a:path>
              </a:pathLst>
            </a:custGeom>
            <a:solidFill>
              <a:srgbClr val="E2A9F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552290" cy="1816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08400" y="908400"/>
            <a:ext cx="8832551" cy="543484"/>
            <a:chOff x="0" y="0"/>
            <a:chExt cx="3165387" cy="19477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165387" cy="194772"/>
            </a:xfrm>
            <a:custGeom>
              <a:avLst/>
              <a:gdLst/>
              <a:ahLst/>
              <a:cxnLst/>
              <a:rect l="l" t="t" r="r" b="b"/>
              <a:pathLst>
                <a:path w="3165387" h="194772">
                  <a:moveTo>
                    <a:pt x="32431" y="0"/>
                  </a:moveTo>
                  <a:lnTo>
                    <a:pt x="3132955" y="0"/>
                  </a:lnTo>
                  <a:cubicBezTo>
                    <a:pt x="3150867" y="0"/>
                    <a:pt x="3165387" y="14520"/>
                    <a:pt x="3165387" y="32431"/>
                  </a:cubicBezTo>
                  <a:lnTo>
                    <a:pt x="3165387" y="162341"/>
                  </a:lnTo>
                  <a:cubicBezTo>
                    <a:pt x="3165387" y="170942"/>
                    <a:pt x="3161970" y="179191"/>
                    <a:pt x="3155888" y="185273"/>
                  </a:cubicBezTo>
                  <a:cubicBezTo>
                    <a:pt x="3149806" y="191355"/>
                    <a:pt x="3141557" y="194772"/>
                    <a:pt x="3132955" y="194772"/>
                  </a:cubicBezTo>
                  <a:lnTo>
                    <a:pt x="32431" y="194772"/>
                  </a:lnTo>
                  <a:cubicBezTo>
                    <a:pt x="14520" y="194772"/>
                    <a:pt x="0" y="180252"/>
                    <a:pt x="0" y="162341"/>
                  </a:cubicBezTo>
                  <a:lnTo>
                    <a:pt x="0" y="32431"/>
                  </a:lnTo>
                  <a:cubicBezTo>
                    <a:pt x="0" y="14520"/>
                    <a:pt x="14520" y="0"/>
                    <a:pt x="32431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165387" cy="2423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Genty Sans"/>
                  <a:ea typeface="Genty Sans"/>
                  <a:cs typeface="Genty Sans"/>
                  <a:sym typeface="Genty Sans"/>
                </a:rPr>
                <a:t>S1 UNIT 3 SPORTS AND HOBBIES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409512" y="1562671"/>
            <a:ext cx="4331439" cy="4989684"/>
            <a:chOff x="0" y="0"/>
            <a:chExt cx="1552290" cy="178819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552290" cy="1788190"/>
            </a:xfrm>
            <a:custGeom>
              <a:avLst/>
              <a:gdLst/>
              <a:ahLst/>
              <a:cxnLst/>
              <a:rect l="l" t="t" r="r" b="b"/>
              <a:pathLst>
                <a:path w="1552290" h="1788190">
                  <a:moveTo>
                    <a:pt x="66133" y="0"/>
                  </a:moveTo>
                  <a:lnTo>
                    <a:pt x="1486157" y="0"/>
                  </a:lnTo>
                  <a:cubicBezTo>
                    <a:pt x="1522681" y="0"/>
                    <a:pt x="1552290" y="29609"/>
                    <a:pt x="1552290" y="66133"/>
                  </a:cubicBezTo>
                  <a:lnTo>
                    <a:pt x="1552290" y="1722057"/>
                  </a:lnTo>
                  <a:cubicBezTo>
                    <a:pt x="1552290" y="1758581"/>
                    <a:pt x="1522681" y="1788190"/>
                    <a:pt x="1486157" y="1788190"/>
                  </a:cubicBezTo>
                  <a:lnTo>
                    <a:pt x="66133" y="1788190"/>
                  </a:lnTo>
                  <a:cubicBezTo>
                    <a:pt x="29609" y="1788190"/>
                    <a:pt x="0" y="1758581"/>
                    <a:pt x="0" y="1722057"/>
                  </a:cubicBezTo>
                  <a:lnTo>
                    <a:pt x="0" y="66133"/>
                  </a:lnTo>
                  <a:cubicBezTo>
                    <a:pt x="0" y="29609"/>
                    <a:pt x="29609" y="0"/>
                    <a:pt x="66133" y="0"/>
                  </a:cubicBezTo>
                  <a:close/>
                </a:path>
              </a:pathLst>
            </a:custGeom>
            <a:solidFill>
              <a:srgbClr val="E2A9F1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552290" cy="18167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621842" y="1780530"/>
            <a:ext cx="3906780" cy="2136789"/>
            <a:chOff x="0" y="0"/>
            <a:chExt cx="1400102" cy="76577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00102" cy="765777"/>
            </a:xfrm>
            <a:custGeom>
              <a:avLst/>
              <a:gdLst/>
              <a:ahLst/>
              <a:cxnLst/>
              <a:rect l="l" t="t" r="r" b="b"/>
              <a:pathLst>
                <a:path w="1400102" h="765777">
                  <a:moveTo>
                    <a:pt x="73322" y="0"/>
                  </a:moveTo>
                  <a:lnTo>
                    <a:pt x="1326780" y="0"/>
                  </a:lnTo>
                  <a:cubicBezTo>
                    <a:pt x="1346226" y="0"/>
                    <a:pt x="1364876" y="7725"/>
                    <a:pt x="1378626" y="21475"/>
                  </a:cubicBezTo>
                  <a:cubicBezTo>
                    <a:pt x="1392377" y="35226"/>
                    <a:pt x="1400102" y="53875"/>
                    <a:pt x="1400102" y="73322"/>
                  </a:cubicBezTo>
                  <a:lnTo>
                    <a:pt x="1400102" y="692456"/>
                  </a:lnTo>
                  <a:cubicBezTo>
                    <a:pt x="1400102" y="732950"/>
                    <a:pt x="1367274" y="765777"/>
                    <a:pt x="1326780" y="765777"/>
                  </a:cubicBezTo>
                  <a:lnTo>
                    <a:pt x="73322" y="765777"/>
                  </a:lnTo>
                  <a:cubicBezTo>
                    <a:pt x="53875" y="765777"/>
                    <a:pt x="35226" y="758052"/>
                    <a:pt x="21475" y="744302"/>
                  </a:cubicBezTo>
                  <a:cubicBezTo>
                    <a:pt x="7725" y="730551"/>
                    <a:pt x="0" y="711902"/>
                    <a:pt x="0" y="692456"/>
                  </a:cubicBezTo>
                  <a:lnTo>
                    <a:pt x="0" y="73322"/>
                  </a:lnTo>
                  <a:cubicBezTo>
                    <a:pt x="0" y="32827"/>
                    <a:pt x="32827" y="0"/>
                    <a:pt x="7332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1400102" cy="7943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621842" y="4120495"/>
            <a:ext cx="3906780" cy="2136789"/>
            <a:chOff x="0" y="0"/>
            <a:chExt cx="1400102" cy="765777"/>
          </a:xfrm>
        </p:grpSpPr>
        <p:sp>
          <p:nvSpPr>
            <p:cNvPr id="18" name="Freeform 18">
              <a:hlinkClick r:id="rId2" tooltip="https://youtu.be/IwUbqaPtYtw?si=qL8dybnR6G2gGft6"/>
            </p:cNvPr>
            <p:cNvSpPr/>
            <p:nvPr/>
          </p:nvSpPr>
          <p:spPr>
            <a:xfrm>
              <a:off x="0" y="0"/>
              <a:ext cx="1400102" cy="765777"/>
            </a:xfrm>
            <a:custGeom>
              <a:avLst/>
              <a:gdLst/>
              <a:ahLst/>
              <a:cxnLst/>
              <a:rect l="l" t="t" r="r" b="b"/>
              <a:pathLst>
                <a:path w="1400102" h="765777">
                  <a:moveTo>
                    <a:pt x="73322" y="0"/>
                  </a:moveTo>
                  <a:lnTo>
                    <a:pt x="1326780" y="0"/>
                  </a:lnTo>
                  <a:cubicBezTo>
                    <a:pt x="1346226" y="0"/>
                    <a:pt x="1364876" y="7725"/>
                    <a:pt x="1378626" y="21475"/>
                  </a:cubicBezTo>
                  <a:cubicBezTo>
                    <a:pt x="1392377" y="35226"/>
                    <a:pt x="1400102" y="53875"/>
                    <a:pt x="1400102" y="73322"/>
                  </a:cubicBezTo>
                  <a:lnTo>
                    <a:pt x="1400102" y="692456"/>
                  </a:lnTo>
                  <a:cubicBezTo>
                    <a:pt x="1400102" y="732950"/>
                    <a:pt x="1367274" y="765777"/>
                    <a:pt x="1326780" y="765777"/>
                  </a:cubicBezTo>
                  <a:lnTo>
                    <a:pt x="73322" y="765777"/>
                  </a:lnTo>
                  <a:cubicBezTo>
                    <a:pt x="53875" y="765777"/>
                    <a:pt x="35226" y="758052"/>
                    <a:pt x="21475" y="744302"/>
                  </a:cubicBezTo>
                  <a:cubicBezTo>
                    <a:pt x="7725" y="730551"/>
                    <a:pt x="0" y="711902"/>
                    <a:pt x="0" y="692456"/>
                  </a:cubicBezTo>
                  <a:lnTo>
                    <a:pt x="0" y="73322"/>
                  </a:lnTo>
                  <a:cubicBezTo>
                    <a:pt x="0" y="32827"/>
                    <a:pt x="32827" y="0"/>
                    <a:pt x="7332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1400102" cy="7943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78189" y="4847761"/>
            <a:ext cx="3591862" cy="422529"/>
            <a:chOff x="0" y="0"/>
            <a:chExt cx="1287242" cy="15142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Reasons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278189" y="5365381"/>
            <a:ext cx="3591862" cy="422529"/>
            <a:chOff x="0" y="0"/>
            <a:chExt cx="1287242" cy="15142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Jouer and Faire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278189" y="5883000"/>
            <a:ext cx="3591862" cy="422529"/>
            <a:chOff x="0" y="0"/>
            <a:chExt cx="1287242" cy="15142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Tour de France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78189" y="3294903"/>
            <a:ext cx="3591862" cy="422529"/>
            <a:chOff x="0" y="0"/>
            <a:chExt cx="1287242" cy="15142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Sports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278189" y="3812523"/>
            <a:ext cx="3591862" cy="422529"/>
            <a:chOff x="0" y="0"/>
            <a:chExt cx="1287242" cy="151425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Hobbies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1278189" y="4330142"/>
            <a:ext cx="3591862" cy="422529"/>
            <a:chOff x="0" y="0"/>
            <a:chExt cx="1287242" cy="151425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1287242" cy="151425"/>
            </a:xfrm>
            <a:custGeom>
              <a:avLst/>
              <a:gdLst/>
              <a:ahLst/>
              <a:cxnLst/>
              <a:rect l="l" t="t" r="r" b="b"/>
              <a:pathLst>
                <a:path w="1287242" h="151425">
                  <a:moveTo>
                    <a:pt x="75712" y="0"/>
                  </a:moveTo>
                  <a:lnTo>
                    <a:pt x="1211530" y="0"/>
                  </a:lnTo>
                  <a:cubicBezTo>
                    <a:pt x="1231610" y="0"/>
                    <a:pt x="1250868" y="7977"/>
                    <a:pt x="1265066" y="22176"/>
                  </a:cubicBezTo>
                  <a:cubicBezTo>
                    <a:pt x="1279265" y="36374"/>
                    <a:pt x="1287242" y="55632"/>
                    <a:pt x="1287242" y="75712"/>
                  </a:cubicBezTo>
                  <a:lnTo>
                    <a:pt x="1287242" y="75712"/>
                  </a:lnTo>
                  <a:cubicBezTo>
                    <a:pt x="1287242" y="117527"/>
                    <a:pt x="1253345" y="151425"/>
                    <a:pt x="1211530" y="151425"/>
                  </a:cubicBezTo>
                  <a:lnTo>
                    <a:pt x="75712" y="151425"/>
                  </a:lnTo>
                  <a:cubicBezTo>
                    <a:pt x="33898" y="151425"/>
                    <a:pt x="0" y="117527"/>
                    <a:pt x="0" y="75712"/>
                  </a:cubicBezTo>
                  <a:lnTo>
                    <a:pt x="0" y="75712"/>
                  </a:lnTo>
                  <a:cubicBezTo>
                    <a:pt x="0" y="33898"/>
                    <a:pt x="33898" y="0"/>
                    <a:pt x="75712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1287242" cy="189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Likes and Dislikes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278189" y="1809496"/>
            <a:ext cx="3591862" cy="1371038"/>
            <a:chOff x="0" y="0"/>
            <a:chExt cx="1287242" cy="491349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287242" cy="491349"/>
            </a:xfrm>
            <a:custGeom>
              <a:avLst/>
              <a:gdLst/>
              <a:ahLst/>
              <a:cxnLst/>
              <a:rect l="l" t="t" r="r" b="b"/>
              <a:pathLst>
                <a:path w="1287242" h="491349">
                  <a:moveTo>
                    <a:pt x="79750" y="0"/>
                  </a:moveTo>
                  <a:lnTo>
                    <a:pt x="1207492" y="0"/>
                  </a:lnTo>
                  <a:cubicBezTo>
                    <a:pt x="1228643" y="0"/>
                    <a:pt x="1248928" y="8402"/>
                    <a:pt x="1263884" y="23358"/>
                  </a:cubicBezTo>
                  <a:cubicBezTo>
                    <a:pt x="1278840" y="38314"/>
                    <a:pt x="1287242" y="58599"/>
                    <a:pt x="1287242" y="79750"/>
                  </a:cubicBezTo>
                  <a:lnTo>
                    <a:pt x="1287242" y="411599"/>
                  </a:lnTo>
                  <a:cubicBezTo>
                    <a:pt x="1287242" y="432750"/>
                    <a:pt x="1278840" y="453035"/>
                    <a:pt x="1263884" y="467991"/>
                  </a:cubicBezTo>
                  <a:cubicBezTo>
                    <a:pt x="1248928" y="482947"/>
                    <a:pt x="1228643" y="491349"/>
                    <a:pt x="1207492" y="491349"/>
                  </a:cubicBezTo>
                  <a:lnTo>
                    <a:pt x="79750" y="491349"/>
                  </a:lnTo>
                  <a:cubicBezTo>
                    <a:pt x="58599" y="491349"/>
                    <a:pt x="38314" y="482947"/>
                    <a:pt x="23358" y="467991"/>
                  </a:cubicBezTo>
                  <a:cubicBezTo>
                    <a:pt x="8402" y="453035"/>
                    <a:pt x="0" y="432750"/>
                    <a:pt x="0" y="411599"/>
                  </a:cubicBezTo>
                  <a:lnTo>
                    <a:pt x="0" y="79750"/>
                  </a:lnTo>
                  <a:cubicBezTo>
                    <a:pt x="0" y="58599"/>
                    <a:pt x="8402" y="38314"/>
                    <a:pt x="23358" y="23358"/>
                  </a:cubicBezTo>
                  <a:cubicBezTo>
                    <a:pt x="38314" y="8402"/>
                    <a:pt x="58599" y="0"/>
                    <a:pt x="7975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38100"/>
              <a:ext cx="1287242" cy="5294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19"/>
                </a:lnSpc>
              </a:pPr>
              <a:r>
                <a:rPr lang="en-US" sz="1799" b="1">
                  <a:solidFill>
                    <a:srgbClr val="000000"/>
                  </a:solidFill>
                  <a:latin typeface="Glacial Indifference Bold"/>
                  <a:ea typeface="Glacial Indifference Bold"/>
                  <a:cs typeface="Glacial Indifference Bold"/>
                  <a:sym typeface="Glacial Indifference Bold"/>
                </a:rPr>
                <a:t>Core topics</a:t>
              </a:r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5884067" y="1899541"/>
            <a:ext cx="339883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WEBSITES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875814" y="4263076"/>
            <a:ext cx="3398835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  <a:spcBef>
                <a:spcPct val="0"/>
              </a:spcBef>
            </a:pPr>
            <a:r>
              <a:rPr lang="en-US" sz="17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VIDEOS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5884067" y="2168147"/>
            <a:ext cx="3398835" cy="1378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sz="1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  <a:hlinkClick r:id="rId3"/>
              </a:rPr>
              <a:t>https://www.thenational.academy/teachers/programmes/french-primary-ks2/units?page=1</a:t>
            </a:r>
            <a:r>
              <a:rPr lang="en-US" sz="1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</a:p>
          <a:p>
            <a:pPr algn="ctr">
              <a:lnSpc>
                <a:spcPts val="2239"/>
              </a:lnSpc>
              <a:spcBef>
                <a:spcPct val="0"/>
              </a:spcBef>
            </a:pPr>
            <a:r>
              <a:rPr lang="en-US" sz="15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  <a:hlinkClick r:id="rId4"/>
              </a:rPr>
              <a:t>https://kids.britannica.com/kids/article/Tour-de-France</a:t>
            </a:r>
            <a:r>
              <a:rPr lang="en-US" sz="1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  <a:hlinkClick r:id="rId4"/>
              </a:rPr>
              <a:t>/390093</a:t>
            </a:r>
            <a:r>
              <a:rPr lang="en-US" sz="15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</a:t>
            </a:r>
            <a:endParaRPr lang="en-US" sz="15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5884067" y="4564328"/>
            <a:ext cx="3398835" cy="2862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  <a:hlinkClick r:id="rId5"/>
              </a:rPr>
              <a:t>https://youtu.be/mbDf0ButiCU?si=lfKxrPpzxjAGKwiu</a:t>
            </a:r>
            <a:r>
              <a:rPr lang="en-US" sz="17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</a:t>
            </a:r>
          </a:p>
          <a:p>
            <a:pPr algn="ctr">
              <a:lnSpc>
                <a:spcPts val="2519"/>
              </a:lnSpc>
            </a:pPr>
            <a:r>
              <a:rPr lang="en-US" sz="17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  <a:hlinkClick r:id="rId6"/>
              </a:rPr>
              <a:t>https://www.bbc.co.uk/bitesize/topics/zhfwcmn/articles/zm7jr2p</a:t>
            </a:r>
            <a:r>
              <a:rPr lang="en-US" sz="1799" b="1" dirty="0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</a:t>
            </a:r>
          </a:p>
          <a:p>
            <a:pPr algn="ctr">
              <a:lnSpc>
                <a:spcPts val="2519"/>
              </a:lnSpc>
            </a:pPr>
            <a:endParaRPr lang="en-US" sz="17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2519"/>
              </a:lnSpc>
            </a:pPr>
            <a:endParaRPr lang="en-US" sz="17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2519"/>
              </a:lnSpc>
            </a:pPr>
            <a:endParaRPr lang="en-US" sz="17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2519"/>
              </a:lnSpc>
              <a:spcBef>
                <a:spcPct val="0"/>
              </a:spcBef>
            </a:pPr>
            <a:endParaRPr lang="en-US" sz="1799" b="1" dirty="0">
              <a:solidFill>
                <a:srgbClr val="000000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273</Words>
  <Application>Microsoft Office PowerPoint</Application>
  <PresentationFormat>Custom</PresentationFormat>
  <Paragraphs>52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Fuels and Energy Resources Worksheet</dc:title>
  <cp:lastModifiedBy>Mrs McRae</cp:lastModifiedBy>
  <cp:revision>3</cp:revision>
  <dcterms:created xsi:type="dcterms:W3CDTF">2006-08-16T00:00:00Z</dcterms:created>
  <dcterms:modified xsi:type="dcterms:W3CDTF">2026-02-04T11:08:19Z</dcterms:modified>
  <dc:identifier>DAG_5UhJBBQ</dc:identifier>
</cp:coreProperties>
</file>