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832" r:id="rId3"/>
    <p:sldId id="825" r:id="rId4"/>
    <p:sldId id="829" r:id="rId5"/>
    <p:sldId id="836" r:id="rId6"/>
    <p:sldId id="826" r:id="rId7"/>
    <p:sldId id="827" r:id="rId8"/>
    <p:sldId id="828" r:id="rId9"/>
    <p:sldId id="835" r:id="rId10"/>
    <p:sldId id="831" r:id="rId11"/>
    <p:sldId id="786" r:id="rId12"/>
    <p:sldId id="787" r:id="rId13"/>
    <p:sldId id="788" r:id="rId14"/>
    <p:sldId id="789" r:id="rId15"/>
    <p:sldId id="790" r:id="rId16"/>
    <p:sldId id="801" r:id="rId17"/>
    <p:sldId id="802" r:id="rId18"/>
    <p:sldId id="803" r:id="rId19"/>
    <p:sldId id="804" r:id="rId20"/>
    <p:sldId id="805" r:id="rId21"/>
    <p:sldId id="806" r:id="rId22"/>
    <p:sldId id="824" r:id="rId23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68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F35F23-7296-4CBD-97B7-EB265A102031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7DE8B69-C20A-48AB-8D7D-6A48D482F731}">
      <dgm:prSet phldrT="[Text]"/>
      <dgm:spPr/>
      <dgm:t>
        <a:bodyPr/>
        <a:lstStyle/>
        <a:p>
          <a:r>
            <a:rPr lang="en-GB" dirty="0"/>
            <a:t>Contexts </a:t>
          </a:r>
        </a:p>
      </dgm:t>
    </dgm:pt>
    <dgm:pt modelId="{32BC59AC-1E36-4AA1-A8E5-C2AF78ED0644}" type="parTrans" cxnId="{83B93A2E-07F9-4BCC-9EF3-E720AF6A068D}">
      <dgm:prSet/>
      <dgm:spPr/>
      <dgm:t>
        <a:bodyPr/>
        <a:lstStyle/>
        <a:p>
          <a:endParaRPr lang="en-GB"/>
        </a:p>
      </dgm:t>
    </dgm:pt>
    <dgm:pt modelId="{F2ABE1F9-74B0-4D34-93E1-5DB159250D61}" type="sibTrans" cxnId="{83B93A2E-07F9-4BCC-9EF3-E720AF6A068D}">
      <dgm:prSet/>
      <dgm:spPr/>
      <dgm:t>
        <a:bodyPr/>
        <a:lstStyle/>
        <a:p>
          <a:endParaRPr lang="en-GB"/>
        </a:p>
      </dgm:t>
    </dgm:pt>
    <dgm:pt modelId="{FD12D4C7-CF75-48B2-AD39-3B2666A0EF48}">
      <dgm:prSet phldrT="[Text]" custT="1"/>
      <dgm:spPr/>
      <dgm:t>
        <a:bodyPr/>
        <a:lstStyle/>
        <a:p>
          <a:pPr algn="ctr"/>
          <a:r>
            <a:rPr lang="en-GB" sz="2000" u="sng" dirty="0"/>
            <a:t>Society</a:t>
          </a:r>
        </a:p>
        <a:p>
          <a:pPr algn="ctr"/>
          <a:r>
            <a:rPr lang="en-GB" sz="1800" u="none" dirty="0"/>
            <a:t>Lifestyle</a:t>
          </a:r>
        </a:p>
        <a:p>
          <a:pPr algn="ctr"/>
          <a:r>
            <a:rPr lang="en-GB" sz="1800" dirty="0"/>
            <a:t>Citizenship</a:t>
          </a:r>
        </a:p>
        <a:p>
          <a:pPr algn="ctr"/>
          <a:r>
            <a:rPr lang="en-GB" sz="1800" dirty="0"/>
            <a:t>Global languages</a:t>
          </a:r>
        </a:p>
        <a:p>
          <a:pPr algn="ctr"/>
          <a:r>
            <a:rPr lang="en-GB" sz="1800" dirty="0"/>
            <a:t>Media – new technologies</a:t>
          </a:r>
        </a:p>
      </dgm:t>
    </dgm:pt>
    <dgm:pt modelId="{F2BD7D63-90D0-4F7A-A622-C7D03F0CCC7C}" type="parTrans" cxnId="{B0DD869A-39BD-4B9C-85E1-C561805AAADD}">
      <dgm:prSet/>
      <dgm:spPr/>
      <dgm:t>
        <a:bodyPr/>
        <a:lstStyle/>
        <a:p>
          <a:endParaRPr lang="en-GB"/>
        </a:p>
      </dgm:t>
    </dgm:pt>
    <dgm:pt modelId="{BA6F4D83-5084-4A65-9C7B-2A7284A398BC}" type="sibTrans" cxnId="{B0DD869A-39BD-4B9C-85E1-C561805AAADD}">
      <dgm:prSet/>
      <dgm:spPr/>
      <dgm:t>
        <a:bodyPr/>
        <a:lstStyle/>
        <a:p>
          <a:endParaRPr lang="en-GB"/>
        </a:p>
      </dgm:t>
    </dgm:pt>
    <dgm:pt modelId="{AF32DA3C-987E-4043-BF7B-2AEF17A26226}">
      <dgm:prSet phldrT="[Text]" custT="1"/>
      <dgm:spPr/>
      <dgm:t>
        <a:bodyPr/>
        <a:lstStyle/>
        <a:p>
          <a:pPr algn="ctr"/>
          <a:endParaRPr lang="en-GB" sz="1600" dirty="0"/>
        </a:p>
        <a:p>
          <a:pPr algn="ctr"/>
          <a:r>
            <a:rPr lang="en-GB" sz="2000" u="sng" dirty="0"/>
            <a:t>Employability</a:t>
          </a:r>
        </a:p>
        <a:p>
          <a:pPr algn="ctr"/>
          <a:r>
            <a:rPr lang="en-GB" sz="1800" dirty="0"/>
            <a:t>Skills and Qualities</a:t>
          </a:r>
        </a:p>
        <a:p>
          <a:pPr algn="ctr"/>
          <a:r>
            <a:rPr lang="en-GB" sz="1800" dirty="0"/>
            <a:t>Work Experience</a:t>
          </a:r>
        </a:p>
        <a:p>
          <a:pPr algn="ctr"/>
          <a:r>
            <a:rPr lang="en-GB" sz="1800" dirty="0"/>
            <a:t>Job applications</a:t>
          </a:r>
        </a:p>
        <a:p>
          <a:pPr algn="l"/>
          <a:endParaRPr lang="en-GB" sz="1400" dirty="0"/>
        </a:p>
      </dgm:t>
    </dgm:pt>
    <dgm:pt modelId="{650A2C9C-B44D-4955-95EF-66F6BDC9D197}" type="parTrans" cxnId="{B7638133-7B02-4C01-B140-BFCC942DA123}">
      <dgm:prSet/>
      <dgm:spPr/>
      <dgm:t>
        <a:bodyPr/>
        <a:lstStyle/>
        <a:p>
          <a:endParaRPr lang="en-GB"/>
        </a:p>
      </dgm:t>
    </dgm:pt>
    <dgm:pt modelId="{8794091D-8864-4A7B-AB55-D967738EEE8E}" type="sibTrans" cxnId="{B7638133-7B02-4C01-B140-BFCC942DA123}">
      <dgm:prSet/>
      <dgm:spPr/>
      <dgm:t>
        <a:bodyPr/>
        <a:lstStyle/>
        <a:p>
          <a:endParaRPr lang="en-GB"/>
        </a:p>
      </dgm:t>
    </dgm:pt>
    <dgm:pt modelId="{DF9E8E83-CC5E-4A74-B81E-04E5E7DA5C36}">
      <dgm:prSet phldrT="[Text]" custT="1"/>
      <dgm:spPr/>
      <dgm:t>
        <a:bodyPr/>
        <a:lstStyle/>
        <a:p>
          <a:r>
            <a:rPr lang="en-GB" sz="2000" u="sng" dirty="0"/>
            <a:t>Learning</a:t>
          </a:r>
        </a:p>
        <a:p>
          <a:r>
            <a:rPr lang="en-GB" sz="1800" dirty="0"/>
            <a:t>Comparing education systems</a:t>
          </a:r>
        </a:p>
        <a:p>
          <a:r>
            <a:rPr lang="en-GB" sz="1800" dirty="0"/>
            <a:t>Exam Preparation</a:t>
          </a:r>
        </a:p>
        <a:p>
          <a:r>
            <a:rPr lang="en-GB" sz="1800" dirty="0"/>
            <a:t>Best ways to learn a language</a:t>
          </a:r>
        </a:p>
        <a:p>
          <a:endParaRPr lang="en-GB" sz="900" dirty="0"/>
        </a:p>
        <a:p>
          <a:endParaRPr lang="en-GB" sz="900" dirty="0"/>
        </a:p>
      </dgm:t>
    </dgm:pt>
    <dgm:pt modelId="{FEFFE74C-C952-4E4B-B85A-4CC5DF7C63B0}" type="parTrans" cxnId="{35F5E426-9E5A-4D58-929C-8AD96F225462}">
      <dgm:prSet/>
      <dgm:spPr/>
      <dgm:t>
        <a:bodyPr/>
        <a:lstStyle/>
        <a:p>
          <a:endParaRPr lang="en-GB"/>
        </a:p>
      </dgm:t>
    </dgm:pt>
    <dgm:pt modelId="{6F3E4766-0648-45A6-88DA-8295C9083522}" type="sibTrans" cxnId="{35F5E426-9E5A-4D58-929C-8AD96F225462}">
      <dgm:prSet/>
      <dgm:spPr/>
      <dgm:t>
        <a:bodyPr/>
        <a:lstStyle/>
        <a:p>
          <a:endParaRPr lang="en-GB"/>
        </a:p>
      </dgm:t>
    </dgm:pt>
    <dgm:pt modelId="{3ECE1936-D73D-41A9-A8FD-7FF7CA829504}">
      <dgm:prSet phldrT="[Text]" custT="1"/>
      <dgm:spPr/>
      <dgm:t>
        <a:bodyPr/>
        <a:lstStyle/>
        <a:p>
          <a:r>
            <a:rPr lang="en-GB" sz="2000" u="sng" dirty="0"/>
            <a:t>Culture</a:t>
          </a:r>
        </a:p>
        <a:p>
          <a:r>
            <a:rPr lang="en-GB" sz="1800" dirty="0"/>
            <a:t>Travel </a:t>
          </a:r>
        </a:p>
        <a:p>
          <a:r>
            <a:rPr lang="en-GB" sz="1800" dirty="0"/>
            <a:t>Traditions/festivals</a:t>
          </a:r>
        </a:p>
        <a:p>
          <a:r>
            <a:rPr lang="en-GB" sz="1800" dirty="0"/>
            <a:t>History/politics</a:t>
          </a:r>
        </a:p>
        <a:p>
          <a:r>
            <a:rPr lang="en-GB" sz="1800" dirty="0"/>
            <a:t>Film/ art / Literature</a:t>
          </a:r>
        </a:p>
        <a:p>
          <a:endParaRPr lang="en-GB" sz="2000" dirty="0"/>
        </a:p>
        <a:p>
          <a:endParaRPr lang="en-GB" sz="700" dirty="0"/>
        </a:p>
        <a:p>
          <a:endParaRPr lang="en-GB" sz="700" dirty="0"/>
        </a:p>
      </dgm:t>
    </dgm:pt>
    <dgm:pt modelId="{52DDE069-8162-48C6-A631-2802F26A4F49}" type="parTrans" cxnId="{3E500049-9EF9-4A98-B861-BD408EEA8CCC}">
      <dgm:prSet/>
      <dgm:spPr/>
      <dgm:t>
        <a:bodyPr/>
        <a:lstStyle/>
        <a:p>
          <a:endParaRPr lang="en-GB"/>
        </a:p>
      </dgm:t>
    </dgm:pt>
    <dgm:pt modelId="{14EB4AA9-C102-484B-BC7F-1316CAF7D033}" type="sibTrans" cxnId="{3E500049-9EF9-4A98-B861-BD408EEA8CCC}">
      <dgm:prSet/>
      <dgm:spPr/>
      <dgm:t>
        <a:bodyPr/>
        <a:lstStyle/>
        <a:p>
          <a:endParaRPr lang="en-GB"/>
        </a:p>
      </dgm:t>
    </dgm:pt>
    <dgm:pt modelId="{5071D7FA-D4FC-4649-9E19-F61CB777DD99}" type="pres">
      <dgm:prSet presAssocID="{6BF35F23-7296-4CBD-97B7-EB265A102031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96CFB5A-ED20-46BA-91EE-BB5DF97945AA}" type="pres">
      <dgm:prSet presAssocID="{6BF35F23-7296-4CBD-97B7-EB265A102031}" presName="matrix" presStyleCnt="0"/>
      <dgm:spPr/>
    </dgm:pt>
    <dgm:pt modelId="{C70FC604-AF19-4928-BC1E-8F515B5EE0BD}" type="pres">
      <dgm:prSet presAssocID="{6BF35F23-7296-4CBD-97B7-EB265A102031}" presName="tile1" presStyleLbl="node1" presStyleIdx="0" presStyleCnt="4" custLinFactNeighborX="-16327" custLinFactNeighborY="2273"/>
      <dgm:spPr/>
    </dgm:pt>
    <dgm:pt modelId="{C153BF90-5428-4F9F-A44A-98E7161190B4}" type="pres">
      <dgm:prSet presAssocID="{6BF35F23-7296-4CBD-97B7-EB265A10203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DE7A740-80C3-4807-A474-6D2EFFD67170}" type="pres">
      <dgm:prSet presAssocID="{6BF35F23-7296-4CBD-97B7-EB265A102031}" presName="tile2" presStyleLbl="node1" presStyleIdx="1" presStyleCnt="4" custLinFactNeighborX="15509" custLinFactNeighborY="2545"/>
      <dgm:spPr/>
    </dgm:pt>
    <dgm:pt modelId="{E7D49579-C8D1-4EA8-BB12-E857320FEC63}" type="pres">
      <dgm:prSet presAssocID="{6BF35F23-7296-4CBD-97B7-EB265A10203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EF47FBD-C1C0-4EF7-9087-1D0CD3CD57D1}" type="pres">
      <dgm:prSet presAssocID="{6BF35F23-7296-4CBD-97B7-EB265A102031}" presName="tile3" presStyleLbl="node1" presStyleIdx="2" presStyleCnt="4" custLinFactNeighborY="1149"/>
      <dgm:spPr/>
    </dgm:pt>
    <dgm:pt modelId="{17AEB61D-3791-498B-9048-35BC919CE1F9}" type="pres">
      <dgm:prSet presAssocID="{6BF35F23-7296-4CBD-97B7-EB265A10203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8A24AA1-A6E1-43D9-9B64-9F0403F91376}" type="pres">
      <dgm:prSet presAssocID="{6BF35F23-7296-4CBD-97B7-EB265A102031}" presName="tile4" presStyleLbl="node1" presStyleIdx="3" presStyleCnt="4" custLinFactNeighborX="0" custLinFactNeighborY="-1370"/>
      <dgm:spPr/>
    </dgm:pt>
    <dgm:pt modelId="{1F4111A8-2CA0-4999-88E7-D441A03BCD76}" type="pres">
      <dgm:prSet presAssocID="{6BF35F23-7296-4CBD-97B7-EB265A10203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7CF857B3-1EF4-4269-84BE-4515F9E94494}" type="pres">
      <dgm:prSet presAssocID="{6BF35F23-7296-4CBD-97B7-EB265A102031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93F6721B-C924-496E-A0D9-4A68ADF1CBC8}" type="presOf" srcId="{DF9E8E83-CC5E-4A74-B81E-04E5E7DA5C36}" destId="{17AEB61D-3791-498B-9048-35BC919CE1F9}" srcOrd="1" destOrd="0" presId="urn:microsoft.com/office/officeart/2005/8/layout/matrix1"/>
    <dgm:cxn modelId="{35F5E426-9E5A-4D58-929C-8AD96F225462}" srcId="{D7DE8B69-C20A-48AB-8D7D-6A48D482F731}" destId="{DF9E8E83-CC5E-4A74-B81E-04E5E7DA5C36}" srcOrd="2" destOrd="0" parTransId="{FEFFE74C-C952-4E4B-B85A-4CC5DF7C63B0}" sibTransId="{6F3E4766-0648-45A6-88DA-8295C9083522}"/>
    <dgm:cxn modelId="{83B93A2E-07F9-4BCC-9EF3-E720AF6A068D}" srcId="{6BF35F23-7296-4CBD-97B7-EB265A102031}" destId="{D7DE8B69-C20A-48AB-8D7D-6A48D482F731}" srcOrd="0" destOrd="0" parTransId="{32BC59AC-1E36-4AA1-A8E5-C2AF78ED0644}" sibTransId="{F2ABE1F9-74B0-4D34-93E1-5DB159250D61}"/>
    <dgm:cxn modelId="{9E3DCD2E-B89C-4401-B950-E5170F00694E}" type="presOf" srcId="{FD12D4C7-CF75-48B2-AD39-3B2666A0EF48}" destId="{C153BF90-5428-4F9F-A44A-98E7161190B4}" srcOrd="1" destOrd="0" presId="urn:microsoft.com/office/officeart/2005/8/layout/matrix1"/>
    <dgm:cxn modelId="{CA60AD2F-6E8C-4420-A311-C88FEBC5A280}" type="presOf" srcId="{3ECE1936-D73D-41A9-A8FD-7FF7CA829504}" destId="{F8A24AA1-A6E1-43D9-9B64-9F0403F91376}" srcOrd="0" destOrd="0" presId="urn:microsoft.com/office/officeart/2005/8/layout/matrix1"/>
    <dgm:cxn modelId="{B7638133-7B02-4C01-B140-BFCC942DA123}" srcId="{D7DE8B69-C20A-48AB-8D7D-6A48D482F731}" destId="{AF32DA3C-987E-4043-BF7B-2AEF17A26226}" srcOrd="1" destOrd="0" parTransId="{650A2C9C-B44D-4955-95EF-66F6BDC9D197}" sibTransId="{8794091D-8864-4A7B-AB55-D967738EEE8E}"/>
    <dgm:cxn modelId="{51F54F64-A098-47A1-9CF9-611A936B54CD}" type="presOf" srcId="{3ECE1936-D73D-41A9-A8FD-7FF7CA829504}" destId="{1F4111A8-2CA0-4999-88E7-D441A03BCD76}" srcOrd="1" destOrd="0" presId="urn:microsoft.com/office/officeart/2005/8/layout/matrix1"/>
    <dgm:cxn modelId="{3E500049-9EF9-4A98-B861-BD408EEA8CCC}" srcId="{D7DE8B69-C20A-48AB-8D7D-6A48D482F731}" destId="{3ECE1936-D73D-41A9-A8FD-7FF7CA829504}" srcOrd="3" destOrd="0" parTransId="{52DDE069-8162-48C6-A631-2802F26A4F49}" sibTransId="{14EB4AA9-C102-484B-BC7F-1316CAF7D033}"/>
    <dgm:cxn modelId="{85076354-E994-4583-A3A8-5A10AFC3D7F2}" type="presOf" srcId="{FD12D4C7-CF75-48B2-AD39-3B2666A0EF48}" destId="{C70FC604-AF19-4928-BC1E-8F515B5EE0BD}" srcOrd="0" destOrd="0" presId="urn:microsoft.com/office/officeart/2005/8/layout/matrix1"/>
    <dgm:cxn modelId="{7555FD79-8A71-469F-8471-03C1A4BA8473}" type="presOf" srcId="{D7DE8B69-C20A-48AB-8D7D-6A48D482F731}" destId="{7CF857B3-1EF4-4269-84BE-4515F9E94494}" srcOrd="0" destOrd="0" presId="urn:microsoft.com/office/officeart/2005/8/layout/matrix1"/>
    <dgm:cxn modelId="{791A547C-7A56-4588-9AB1-D5CDD8A484A8}" type="presOf" srcId="{6BF35F23-7296-4CBD-97B7-EB265A102031}" destId="{5071D7FA-D4FC-4649-9E19-F61CB777DD99}" srcOrd="0" destOrd="0" presId="urn:microsoft.com/office/officeart/2005/8/layout/matrix1"/>
    <dgm:cxn modelId="{59A70081-2FE1-4770-B965-5F21E57A121F}" type="presOf" srcId="{AF32DA3C-987E-4043-BF7B-2AEF17A26226}" destId="{2DE7A740-80C3-4807-A474-6D2EFFD67170}" srcOrd="0" destOrd="0" presId="urn:microsoft.com/office/officeart/2005/8/layout/matrix1"/>
    <dgm:cxn modelId="{B0DD869A-39BD-4B9C-85E1-C561805AAADD}" srcId="{D7DE8B69-C20A-48AB-8D7D-6A48D482F731}" destId="{FD12D4C7-CF75-48B2-AD39-3B2666A0EF48}" srcOrd="0" destOrd="0" parTransId="{F2BD7D63-90D0-4F7A-A622-C7D03F0CCC7C}" sibTransId="{BA6F4D83-5084-4A65-9C7B-2A7284A398BC}"/>
    <dgm:cxn modelId="{EAECF0AB-E851-463A-9E51-19FE04167E31}" type="presOf" srcId="{AF32DA3C-987E-4043-BF7B-2AEF17A26226}" destId="{E7D49579-C8D1-4EA8-BB12-E857320FEC63}" srcOrd="1" destOrd="0" presId="urn:microsoft.com/office/officeart/2005/8/layout/matrix1"/>
    <dgm:cxn modelId="{76E082FD-F68C-4908-A65E-1A1B13D4786D}" type="presOf" srcId="{DF9E8E83-CC5E-4A74-B81E-04E5E7DA5C36}" destId="{0EF47FBD-C1C0-4EF7-9087-1D0CD3CD57D1}" srcOrd="0" destOrd="0" presId="urn:microsoft.com/office/officeart/2005/8/layout/matrix1"/>
    <dgm:cxn modelId="{7431FB79-D907-4942-B468-9DC8B73DED70}" type="presParOf" srcId="{5071D7FA-D4FC-4649-9E19-F61CB777DD99}" destId="{F96CFB5A-ED20-46BA-91EE-BB5DF97945AA}" srcOrd="0" destOrd="0" presId="urn:microsoft.com/office/officeart/2005/8/layout/matrix1"/>
    <dgm:cxn modelId="{D93A7D1E-01E8-416E-A8FE-F7120A002AFA}" type="presParOf" srcId="{F96CFB5A-ED20-46BA-91EE-BB5DF97945AA}" destId="{C70FC604-AF19-4928-BC1E-8F515B5EE0BD}" srcOrd="0" destOrd="0" presId="urn:microsoft.com/office/officeart/2005/8/layout/matrix1"/>
    <dgm:cxn modelId="{D693A701-2DB9-4C2B-A557-018049C1D552}" type="presParOf" srcId="{F96CFB5A-ED20-46BA-91EE-BB5DF97945AA}" destId="{C153BF90-5428-4F9F-A44A-98E7161190B4}" srcOrd="1" destOrd="0" presId="urn:microsoft.com/office/officeart/2005/8/layout/matrix1"/>
    <dgm:cxn modelId="{55D27132-CED6-4FA8-B801-8E3348EA91BC}" type="presParOf" srcId="{F96CFB5A-ED20-46BA-91EE-BB5DF97945AA}" destId="{2DE7A740-80C3-4807-A474-6D2EFFD67170}" srcOrd="2" destOrd="0" presId="urn:microsoft.com/office/officeart/2005/8/layout/matrix1"/>
    <dgm:cxn modelId="{73B0CFF9-8CCE-4A25-BA06-AE0CAD802A68}" type="presParOf" srcId="{F96CFB5A-ED20-46BA-91EE-BB5DF97945AA}" destId="{E7D49579-C8D1-4EA8-BB12-E857320FEC63}" srcOrd="3" destOrd="0" presId="urn:microsoft.com/office/officeart/2005/8/layout/matrix1"/>
    <dgm:cxn modelId="{F8655CBB-58CD-496A-81E5-A67F4DCC57B5}" type="presParOf" srcId="{F96CFB5A-ED20-46BA-91EE-BB5DF97945AA}" destId="{0EF47FBD-C1C0-4EF7-9087-1D0CD3CD57D1}" srcOrd="4" destOrd="0" presId="urn:microsoft.com/office/officeart/2005/8/layout/matrix1"/>
    <dgm:cxn modelId="{34848404-28D6-4D2B-BB07-9558460A16A5}" type="presParOf" srcId="{F96CFB5A-ED20-46BA-91EE-BB5DF97945AA}" destId="{17AEB61D-3791-498B-9048-35BC919CE1F9}" srcOrd="5" destOrd="0" presId="urn:microsoft.com/office/officeart/2005/8/layout/matrix1"/>
    <dgm:cxn modelId="{1FC3AF35-042A-4E5F-8D59-FAE3AD392977}" type="presParOf" srcId="{F96CFB5A-ED20-46BA-91EE-BB5DF97945AA}" destId="{F8A24AA1-A6E1-43D9-9B64-9F0403F91376}" srcOrd="6" destOrd="0" presId="urn:microsoft.com/office/officeart/2005/8/layout/matrix1"/>
    <dgm:cxn modelId="{6410C900-4F77-4828-8E9A-B0B416B1D31D}" type="presParOf" srcId="{F96CFB5A-ED20-46BA-91EE-BB5DF97945AA}" destId="{1F4111A8-2CA0-4999-88E7-D441A03BCD76}" srcOrd="7" destOrd="0" presId="urn:microsoft.com/office/officeart/2005/8/layout/matrix1"/>
    <dgm:cxn modelId="{52AE22F3-DAD4-4C88-9F88-BC027E31B71A}" type="presParOf" srcId="{5071D7FA-D4FC-4649-9E19-F61CB777DD99}" destId="{7CF857B3-1EF4-4269-84BE-4515F9E94494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FC604-AF19-4928-BC1E-8F515B5EE0BD}">
      <dsp:nvSpPr>
        <dsp:cNvPr id="0" name=""/>
        <dsp:cNvSpPr/>
      </dsp:nvSpPr>
      <dsp:spPr>
        <a:xfrm rot="16200000">
          <a:off x="144015" y="-69544"/>
          <a:ext cx="3276364" cy="3564396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u="sng" kern="1200" dirty="0"/>
            <a:t>Society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u="none" kern="1200" dirty="0"/>
            <a:t>Lifestyle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Citizenship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Global languages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Media – new technologies</a:t>
          </a:r>
        </a:p>
      </dsp:txBody>
      <dsp:txXfrm rot="5400000">
        <a:off x="0" y="74472"/>
        <a:ext cx="3564396" cy="2457273"/>
      </dsp:txXfrm>
    </dsp:sp>
    <dsp:sp modelId="{2DE7A740-80C3-4807-A474-6D2EFFD67170}">
      <dsp:nvSpPr>
        <dsp:cNvPr id="0" name=""/>
        <dsp:cNvSpPr/>
      </dsp:nvSpPr>
      <dsp:spPr>
        <a:xfrm>
          <a:off x="3564396" y="83383"/>
          <a:ext cx="3564396" cy="327636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u="sng" kern="1200" dirty="0"/>
            <a:t>Employability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Skills and Qualities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Work Experience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Job applications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</dsp:txBody>
      <dsp:txXfrm>
        <a:off x="3564396" y="83383"/>
        <a:ext cx="3564396" cy="2457273"/>
      </dsp:txXfrm>
    </dsp:sp>
    <dsp:sp modelId="{0EF47FBD-C1C0-4EF7-9087-1D0CD3CD57D1}">
      <dsp:nvSpPr>
        <dsp:cNvPr id="0" name=""/>
        <dsp:cNvSpPr/>
      </dsp:nvSpPr>
      <dsp:spPr>
        <a:xfrm rot="10800000">
          <a:off x="0" y="3276364"/>
          <a:ext cx="3564396" cy="327636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u="sng" kern="1200" dirty="0"/>
            <a:t>Learning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Comparing education systems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Exam Preparation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Best ways to learn a language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 dirty="0"/>
        </a:p>
      </dsp:txBody>
      <dsp:txXfrm rot="10800000">
        <a:off x="0" y="4095455"/>
        <a:ext cx="3564396" cy="2457273"/>
      </dsp:txXfrm>
    </dsp:sp>
    <dsp:sp modelId="{F8A24AA1-A6E1-43D9-9B64-9F0403F91376}">
      <dsp:nvSpPr>
        <dsp:cNvPr id="0" name=""/>
        <dsp:cNvSpPr/>
      </dsp:nvSpPr>
      <dsp:spPr>
        <a:xfrm rot="5400000">
          <a:off x="3708412" y="3087461"/>
          <a:ext cx="3276364" cy="3564396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u="sng" kern="1200" dirty="0"/>
            <a:t>Culture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Travel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Traditions/festivals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History/politics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Film/ art / Literature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7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700" kern="1200" dirty="0"/>
        </a:p>
      </dsp:txBody>
      <dsp:txXfrm rot="-5400000">
        <a:off x="3564396" y="4050568"/>
        <a:ext cx="3564396" cy="2457273"/>
      </dsp:txXfrm>
    </dsp:sp>
    <dsp:sp modelId="{7CF857B3-1EF4-4269-84BE-4515F9E94494}">
      <dsp:nvSpPr>
        <dsp:cNvPr id="0" name=""/>
        <dsp:cNvSpPr/>
      </dsp:nvSpPr>
      <dsp:spPr>
        <a:xfrm>
          <a:off x="2495077" y="2457273"/>
          <a:ext cx="2138637" cy="1638182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dirty="0"/>
            <a:t>Contexts </a:t>
          </a:r>
        </a:p>
      </dsp:txBody>
      <dsp:txXfrm>
        <a:off x="2575046" y="2537242"/>
        <a:ext cx="1978699" cy="14782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36F7C-45CD-4466-9043-86332CED5855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30140-0A44-4A3A-A897-E29FC3DE65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144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48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423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829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5499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033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3564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811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2950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8224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2344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58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A75223ED-C450-4948-B75D-9B253649E3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CD66F4E4-00C3-4838-84E1-8216E26687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Introduction. Mention the other subjects in the faculty but explain that they cannot ‘pick up’ a new subject – they have to continue with 7 of the 9 they are currently studying.</a:t>
            </a: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518616AE-96F0-4DA0-A678-667ECB281A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289D63-BDA7-4D93-A97B-46796C30DA88}" type="slidenum">
              <a:rPr lang="en-GB" altLang="en-US"/>
              <a:pPr>
                <a:spcBef>
                  <a:spcPct val="0"/>
                </a:spcBef>
              </a:pPr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13538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251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525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239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633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578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A75223ED-C450-4948-B75D-9B253649E3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CD66F4E4-00C3-4838-84E1-8216E26687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Introduction. Mention the other subjects in the faculty but explain that they cannot ‘pick up’ a new subject – they have to continue with 7 of the 9 they are currently studying.</a:t>
            </a: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518616AE-96F0-4DA0-A678-667ECB281A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289D63-BDA7-4D93-A97B-46796C30DA88}" type="slidenum">
              <a:rPr lang="en-GB" altLang="en-US"/>
              <a:pPr>
                <a:spcBef>
                  <a:spcPct val="0"/>
                </a:spcBef>
              </a:pPr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46333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583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30140-0A44-4A3A-A897-E29FC3DE651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794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64F2A-E530-4118-AE7B-0B1D823EE1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9E3A7E-0EBA-45C0-B3BD-1C0CEF7177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6AF8C-51F9-46F9-984A-27B42CFE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CC0EDE-32DF-4513-9D7C-F557D40B4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C7E1A-9F45-486D-A192-C122FD616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654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99051-921D-4B95-B06C-4AA50B284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CF150F-F994-4126-AF36-17E9280374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527ED-7B3F-458B-8F71-C3908E1A5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ACD04-A7B7-4BDD-98DA-09450BB81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C0E91-3A64-45E8-9AEF-30F03C06E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36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D913C0-BAE0-4405-8A23-2BF9516AB2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CCA0BE-52E3-4BE4-B2A4-FD9894E31E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59EF0-DAF7-4949-B868-6AF0CB36A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C89DB-01C9-4B6F-B73C-A30BC30F3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DB8E0-694F-4708-9CD2-13172E6D2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646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16000" y="1752600"/>
            <a:ext cx="8737600" cy="4343400"/>
          </a:xfrm>
        </p:spPr>
        <p:txBody>
          <a:bodyPr/>
          <a:lstStyle>
            <a:lvl1pPr>
              <a:buFontTx/>
              <a:buNone/>
              <a:defRPr>
                <a:solidFill>
                  <a:schemeClr val="tx1"/>
                </a:solidFill>
                <a:latin typeface="+mn-lt"/>
              </a:defRPr>
            </a:lvl1pPr>
            <a:lvl2pPr>
              <a:buFontTx/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>
              <a:buFontTx/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>
              <a:buFontTx/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>
              <a:buFontTx/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9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157D0-D758-456F-AAC9-BD21C2804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000AE-8750-4227-AA86-A043C4CF9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5DEC10-8351-4640-B07B-FFC1D0BD6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76761-82CA-4503-A93F-34DE10BCD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9C8BA-2A48-41F9-A900-9EB1E4457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756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B9742-8C69-49CC-9B1D-089C7BC71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E86A6-52B6-4379-855E-BE2E1456C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219891-680D-444F-923D-A28DE8492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3B574-B944-46DC-99B3-ED0978386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E372F-000E-4D38-BEB3-306FD3CD1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316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8021F-96BF-4B69-82FF-C72D8BB42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28521-19DB-4B11-A83D-E39377E24A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C59D26-3BA3-45B6-A2C2-EB6D3562C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9DC2B-E64F-4057-ADEA-42B4AB27E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7990E6-5624-4D74-814A-1FDB6FD15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9094F9-791F-4CFB-B2D9-982E28EB8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863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AE8B4-DFB0-4FB8-B001-FD2A4FBB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6BE7EE-4F9F-41F4-86DE-EF3CFAB893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BA04D0-E309-44F7-9224-665782FD0F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CFE3B7-7361-4B3A-9119-DC4FAD109D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DD2622-C1C2-4E22-A8EF-D8E1090B06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F2BFBD-E48C-48E7-8099-AEC203AB6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475032-518B-4DBF-94CC-A5179C052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E1842E-3276-4387-ABBD-381181E29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733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6B0DF-FF51-4349-ACC3-13A6866B7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464F79-05FD-4B7F-8905-5956E8DEC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BD2EC1-F533-45DB-A522-4FE341519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3A7513-CB1D-4DD5-B89F-CAC28F49E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068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97EB3E-3871-45AE-8B1A-9103A833F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199A06-EB78-4F3F-96ED-8B8682471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03471A-698C-4851-B432-9AD41AC7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57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FE1DA-A76E-433D-ABE3-F413B3DCC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E99F3-D476-44EC-8CF0-8A0C7A396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2306F-40C0-4D3F-BD6F-0961B44FB1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D268E5-592A-4D7C-BC07-F8898D810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695675-0050-46A4-9632-D4D904463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6E33BA-2961-4E86-BF9B-B90E13DF8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130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34F86-4BD9-4DBE-83DB-B369E8209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4372F6-060C-4F64-84DB-45A1A5530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D221FD-E416-4158-9E07-84F955DA2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E3BCFF-9DE5-4937-92D2-F71B63844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A00E2-42ED-433D-97DC-E4806B830A12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12C98-1FD4-41C6-9069-B096F8798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74FC2-FC1A-4596-A797-47DA58087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616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383D5-7019-46D7-BD25-D3C5E8419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E56406-D71A-423A-B936-63ABFA33B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CD487A-3A7B-4006-AA36-3864280CD8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A00E2-42ED-433D-97DC-E4806B830A12}" type="datetimeFigureOut">
              <a:rPr lang="en-GB" smtClean="0"/>
              <a:t>14/01/2026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27EB1-4747-4DC5-8639-9D8BCFCC4B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21DF4-E12B-4BCA-ADC4-0B9CF307E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7E22E-4882-477A-9BC8-E01EB74042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85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10" Type="http://schemas.openxmlformats.org/officeDocument/2006/relationships/image" Target="../media/image46.png"/><Relationship Id="rId4" Type="http://schemas.openxmlformats.org/officeDocument/2006/relationships/image" Target="../media/image40.jpeg"/><Relationship Id="rId9" Type="http://schemas.openxmlformats.org/officeDocument/2006/relationships/image" Target="../media/image45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11" Type="http://schemas.openxmlformats.org/officeDocument/2006/relationships/image" Target="../media/image61.jpeg"/><Relationship Id="rId5" Type="http://schemas.openxmlformats.org/officeDocument/2006/relationships/image" Target="../media/image55.jpe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10" Type="http://schemas.openxmlformats.org/officeDocument/2006/relationships/image" Target="../media/image69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jpeg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sv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svg"/><Relationship Id="rId5" Type="http://schemas.openxmlformats.org/officeDocument/2006/relationships/image" Target="../media/image79.png"/><Relationship Id="rId10" Type="http://schemas.openxmlformats.org/officeDocument/2006/relationships/image" Target="../media/image84.svg"/><Relationship Id="rId4" Type="http://schemas.openxmlformats.org/officeDocument/2006/relationships/image" Target="../media/image78.svg"/><Relationship Id="rId9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svg"/><Relationship Id="rId3" Type="http://schemas.openxmlformats.org/officeDocument/2006/relationships/image" Target="../media/image8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svg"/><Relationship Id="rId5" Type="http://schemas.openxmlformats.org/officeDocument/2006/relationships/image" Target="../media/image79.png"/><Relationship Id="rId10" Type="http://schemas.openxmlformats.org/officeDocument/2006/relationships/image" Target="../media/image82.svg"/><Relationship Id="rId4" Type="http://schemas.openxmlformats.org/officeDocument/2006/relationships/image" Target="../media/image84.svg"/><Relationship Id="rId9" Type="http://schemas.openxmlformats.org/officeDocument/2006/relationships/image" Target="../media/image8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svg"/><Relationship Id="rId3" Type="http://schemas.openxmlformats.org/officeDocument/2006/relationships/image" Target="../media/image8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svg"/><Relationship Id="rId5" Type="http://schemas.openxmlformats.org/officeDocument/2006/relationships/image" Target="../media/image79.png"/><Relationship Id="rId10" Type="http://schemas.openxmlformats.org/officeDocument/2006/relationships/image" Target="../media/image82.svg"/><Relationship Id="rId4" Type="http://schemas.openxmlformats.org/officeDocument/2006/relationships/image" Target="../media/image84.svg"/><Relationship Id="rId9" Type="http://schemas.openxmlformats.org/officeDocument/2006/relationships/image" Target="../media/image8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sv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svg"/><Relationship Id="rId5" Type="http://schemas.openxmlformats.org/officeDocument/2006/relationships/image" Target="../media/image79.png"/><Relationship Id="rId10" Type="http://schemas.openxmlformats.org/officeDocument/2006/relationships/image" Target="../media/image84.svg"/><Relationship Id="rId4" Type="http://schemas.openxmlformats.org/officeDocument/2006/relationships/image" Target="../media/image78.svg"/><Relationship Id="rId9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5" Type="http://schemas.openxmlformats.org/officeDocument/2006/relationships/image" Target="../media/image7.wmf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3" Type="http://schemas.openxmlformats.org/officeDocument/2006/relationships/image" Target="../media/image81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svg"/><Relationship Id="rId5" Type="http://schemas.openxmlformats.org/officeDocument/2006/relationships/image" Target="../media/image77.png"/><Relationship Id="rId10" Type="http://schemas.openxmlformats.org/officeDocument/2006/relationships/image" Target="../media/image80.svg"/><Relationship Id="rId4" Type="http://schemas.openxmlformats.org/officeDocument/2006/relationships/image" Target="../media/image82.svg"/><Relationship Id="rId9" Type="http://schemas.openxmlformats.org/officeDocument/2006/relationships/image" Target="../media/image7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18" Type="http://schemas.openxmlformats.org/officeDocument/2006/relationships/image" Target="../media/image34.jpeg"/><Relationship Id="rId3" Type="http://schemas.openxmlformats.org/officeDocument/2006/relationships/diagramData" Target="../diagrams/data1.xml"/><Relationship Id="rId21" Type="http://schemas.openxmlformats.org/officeDocument/2006/relationships/hyperlink" Target="https://www.mediafactory.org.au/2015-media6-amateurcreators/case-study-youtube/" TargetMode="External"/><Relationship Id="rId7" Type="http://schemas.microsoft.com/office/2007/relationships/diagramDrawing" Target="../diagrams/drawing1.xml"/><Relationship Id="rId12" Type="http://schemas.openxmlformats.org/officeDocument/2006/relationships/image" Target="../media/image29.png"/><Relationship Id="rId17" Type="http://schemas.openxmlformats.org/officeDocument/2006/relationships/hyperlink" Target="https://www.flickr.com/photos/121483302@N02/14019907992" TargetMode="Externa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3.jpe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8.sv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32.svg"/><Relationship Id="rId23" Type="http://schemas.openxmlformats.org/officeDocument/2006/relationships/hyperlink" Target="http://madamecesario.blogspot.com/2014/01/awesome-updates-to-quizlet.html" TargetMode="External"/><Relationship Id="rId10" Type="http://schemas.openxmlformats.org/officeDocument/2006/relationships/image" Target="../media/image27.png"/><Relationship Id="rId19" Type="http://schemas.openxmlformats.org/officeDocument/2006/relationships/hyperlink" Target="https://remakelearning.org/organization/duolingo/" TargetMode="External"/><Relationship Id="rId4" Type="http://schemas.openxmlformats.org/officeDocument/2006/relationships/diagramLayout" Target="../diagrams/layout1.xml"/><Relationship Id="rId9" Type="http://schemas.openxmlformats.org/officeDocument/2006/relationships/image" Target="../media/image26.svg"/><Relationship Id="rId14" Type="http://schemas.openxmlformats.org/officeDocument/2006/relationships/image" Target="../media/image31.png"/><Relationship Id="rId22" Type="http://schemas.openxmlformats.org/officeDocument/2006/relationships/image" Target="../media/image3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webprendergastm.ACSCHOOLS\AppData\Local\Microsoft\Windows\Temporary Internet Files\Content.IE5\FMN41SY2\choices[1].jpg">
            <a:extLst>
              <a:ext uri="{FF2B5EF4-FFF2-40B4-BE49-F238E27FC236}">
                <a16:creationId xmlns:a16="http://schemas.microsoft.com/office/drawing/2014/main" id="{27E49794-AFF5-4DD4-A925-CA1FF15708E2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00" b="97600" l="522" r="94783">
                        <a14:foregroundMark x1="30087" y1="25000" x2="30087" y2="25000"/>
                        <a14:foregroundMark x1="29043" y1="23400" x2="31478" y2="21400"/>
                        <a14:foregroundMark x1="74435" y1="8600" x2="76000" y2="6600"/>
                        <a14:foregroundMark x1="77391" y1="3000" x2="77391" y2="3000"/>
                        <a14:foregroundMark x1="90609" y1="49200" x2="90609" y2="49200"/>
                        <a14:foregroundMark x1="93043" y1="48000" x2="93043" y2="48000"/>
                        <a14:foregroundMark x1="94783" y1="47600" x2="94783" y2="47600"/>
                        <a14:foregroundMark x1="20870" y1="91600" x2="20870" y2="91600"/>
                        <a14:foregroundMark x1="22957" y1="61000" x2="522" y2="97600"/>
                        <a14:foregroundMark x1="12174" y1="47200" x2="12174" y2="47200"/>
                        <a14:foregroundMark x1="19478" y1="44400" x2="10435" y2="49600"/>
                        <a14:foregroundMark x1="9391" y1="48400" x2="8000" y2="48400"/>
                        <a14:foregroundMark x1="11130" y1="45200" x2="11478" y2="42400"/>
                        <a14:foregroundMark x1="10435" y1="48000" x2="6261" y2="48000"/>
                        <a14:foregroundMark x1="9043" y1="47200" x2="8000" y2="47200"/>
                        <a14:foregroundMark x1="11130" y1="43200" x2="6957" y2="48400"/>
                        <a14:foregroundMark x1="11826" y1="44400" x2="5913" y2="46000"/>
                        <a14:foregroundMark x1="11478" y1="42000" x2="3478" y2="52800"/>
                        <a14:foregroundMark x1="9043" y1="42000" x2="7304" y2="45600"/>
                        <a14:foregroundMark x1="9043" y1="41600" x2="2261" y2="50800"/>
                        <a14:foregroundMark x1="31130" y1="16600" x2="19652" y2="27600"/>
                        <a14:foregroundMark x1="19652" y1="27600" x2="18783" y2="29400"/>
                        <a14:foregroundMark x1="30087" y1="11000" x2="16696" y2="26400"/>
                        <a14:foregroundMark x1="16696" y1="26400" x2="10609" y2="40600"/>
                        <a14:foregroundMark x1="10609" y1="40600" x2="10435" y2="42800"/>
                        <a14:foregroundMark x1="13565" y1="23800" x2="5217" y2="56600"/>
                        <a14:foregroundMark x1="5217" y1="56600" x2="5565" y2="59400"/>
                        <a14:foregroundMark x1="17391" y1="46800" x2="5217" y2="60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" y="3705860"/>
            <a:ext cx="3625215" cy="3152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37A49B-A95B-46E1-84D6-6B4D19F604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809" y="6549548"/>
            <a:ext cx="12192000" cy="3336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CA46C2-0FD6-4771-AC71-90971105F0C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546" y="368141"/>
            <a:ext cx="2143125" cy="2143125"/>
          </a:xfrm>
          <a:prstGeom prst="ellipse">
            <a:avLst/>
          </a:prstGeom>
          <a:noFill/>
        </p:spPr>
      </p:pic>
      <p:sp>
        <p:nvSpPr>
          <p:cNvPr id="6" name="Text Box 6115">
            <a:extLst>
              <a:ext uri="{FF2B5EF4-FFF2-40B4-BE49-F238E27FC236}">
                <a16:creationId xmlns:a16="http://schemas.microsoft.com/office/drawing/2014/main" id="{DD1F8E0E-F9F8-46F3-A664-BB1727F4CFE5}"/>
              </a:ext>
            </a:extLst>
          </p:cNvPr>
          <p:cNvSpPr txBox="1"/>
          <p:nvPr/>
        </p:nvSpPr>
        <p:spPr>
          <a:xfrm>
            <a:off x="2607307" y="5480684"/>
            <a:ext cx="7381557" cy="544195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b="1" i="1" u="sng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Article 29:</a:t>
            </a:r>
            <a:r>
              <a:rPr lang="en-US" sz="2800" b="1" i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Education must develop every child’s personality, talents and abilities to the full.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6DBE55-435C-4A78-BCA2-AC3A171FFDB3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156" y="5237956"/>
            <a:ext cx="1648143" cy="1210945"/>
          </a:xfrm>
          <a:prstGeom prst="rect">
            <a:avLst/>
          </a:prstGeom>
          <a:noFill/>
        </p:spPr>
      </p:pic>
      <p:pic>
        <p:nvPicPr>
          <p:cNvPr id="1026" name="Picture 2" descr="Rendered Image">
            <a:extLst>
              <a:ext uri="{FF2B5EF4-FFF2-40B4-BE49-F238E27FC236}">
                <a16:creationId xmlns:a16="http://schemas.microsoft.com/office/drawing/2014/main" id="{0410A2CE-C0FF-4030-8528-771DF9953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18" y="2587308"/>
            <a:ext cx="12095782" cy="130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46FCFF-8F30-41FA-8F48-8B517B9B53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41593"/>
            <a:ext cx="12192000" cy="33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855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117C3-E2B1-45CC-A537-496E32AAC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GB" b="1" dirty="0"/>
              <a:t>S3 Biology Course</a:t>
            </a:r>
          </a:p>
        </p:txBody>
      </p:sp>
      <p:pic>
        <p:nvPicPr>
          <p:cNvPr id="1026" name="Picture 2" descr="https://media-exp1.licdn.com/dms/image/C561BAQFFLyR43gD6-Q/company-background_10000/0/1614390257642?e=2159024400&amp;v=beta&amp;t=CNjw-M_YJBK2CxHiqKrYnzcJ6yzGxCdEnW7y_aa2Jcc">
            <a:extLst>
              <a:ext uri="{FF2B5EF4-FFF2-40B4-BE49-F238E27FC236}">
                <a16:creationId xmlns:a16="http://schemas.microsoft.com/office/drawing/2014/main" id="{87C73410-F819-4434-97E7-4AAA7CF3E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9244" y="1272784"/>
            <a:ext cx="3876099" cy="246246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ost.healthline.com/wp-content/uploads/2020/05/435791-Forget-You-Have-Plants-11-Types-That-Will-Forgive-You_Thumnail.jpg">
            <a:extLst>
              <a:ext uri="{FF2B5EF4-FFF2-40B4-BE49-F238E27FC236}">
                <a16:creationId xmlns:a16="http://schemas.microsoft.com/office/drawing/2014/main" id="{F888A10C-3991-4F32-8F48-AB6AA58B5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7541" y="1339732"/>
            <a:ext cx="3387717" cy="230602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micropia.nl/media/filer_public/aa/73/aa73d153-22ad-416c-bbba-d42bb76a2225/micro-organisatie_of_microbe.png">
            <a:extLst>
              <a:ext uri="{FF2B5EF4-FFF2-40B4-BE49-F238E27FC236}">
                <a16:creationId xmlns:a16="http://schemas.microsoft.com/office/drawing/2014/main" id="{59DF56B1-D3E8-4449-A7E0-BC1D9AEA8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6862" y="1393375"/>
            <a:ext cx="3409170" cy="206258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upload.wikimedia.org/wikipedia/commons/thumb/7/77/Differences_between_simple_animal_and_plant_cells_%28blank%29.svg/1280px-Differences_between_simple_animal_and_plant_cells_%28blank%29.svg.png">
            <a:extLst>
              <a:ext uri="{FF2B5EF4-FFF2-40B4-BE49-F238E27FC236}">
                <a16:creationId xmlns:a16="http://schemas.microsoft.com/office/drawing/2014/main" id="{766BB1A6-531A-4BC0-9072-6169B3413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31007" y="3990091"/>
            <a:ext cx="2350401" cy="270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d1e00ek4ebabms.cloudfront.net/production/a806570f-bbc2-4e20-a547-3d036ebe8dd4.jpg">
            <a:extLst>
              <a:ext uri="{FF2B5EF4-FFF2-40B4-BE49-F238E27FC236}">
                <a16:creationId xmlns:a16="http://schemas.microsoft.com/office/drawing/2014/main" id="{26C2232E-43E9-4335-AFA6-762313C69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4398945"/>
            <a:ext cx="3668511" cy="206258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www.amoebasisters.com/uploads/2/1/9/0/21902384/published/mitochondrion-v2-gif.gif?1588615167">
            <a:extLst>
              <a:ext uri="{FF2B5EF4-FFF2-40B4-BE49-F238E27FC236}">
                <a16:creationId xmlns:a16="http://schemas.microsoft.com/office/drawing/2014/main" id="{866C6757-B77D-4D5B-BAF6-FA6FD37C58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78143" y="4209143"/>
            <a:ext cx="2637889" cy="26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462413-BC4C-43F9-95ED-C7FED105051D}"/>
              </a:ext>
            </a:extLst>
          </p:cNvPr>
          <p:cNvSpPr txBox="1"/>
          <p:nvPr/>
        </p:nvSpPr>
        <p:spPr>
          <a:xfrm>
            <a:off x="75966" y="2133260"/>
            <a:ext cx="1611085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S3 Before Christmas</a:t>
            </a:r>
          </a:p>
        </p:txBody>
      </p:sp>
      <p:pic>
        <p:nvPicPr>
          <p:cNvPr id="22" name="Picture 8" descr="https://upload.wikimedia.org/wikipedia/commons/thumb/7/77/Differences_between_simple_animal_and_plant_cells_%28blank%29.svg/1280px-Differences_between_simple_animal_and_plant_cells_%28blank%29.svg.png">
            <a:extLst>
              <a:ext uri="{FF2B5EF4-FFF2-40B4-BE49-F238E27FC236}">
                <a16:creationId xmlns:a16="http://schemas.microsoft.com/office/drawing/2014/main" id="{805650B3-F803-4167-AAE5-36A23AA947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81408" y="3990091"/>
            <a:ext cx="1970794" cy="270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57D013F-F557-48EE-8498-7B927A8F36CB}"/>
              </a:ext>
            </a:extLst>
          </p:cNvPr>
          <p:cNvSpPr txBox="1"/>
          <p:nvPr/>
        </p:nvSpPr>
        <p:spPr>
          <a:xfrm>
            <a:off x="95165" y="4761081"/>
            <a:ext cx="1611085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S3 After Christmas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5306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117C3-E2B1-45CC-A537-496E32AAC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GB" b="1" dirty="0"/>
              <a:t>Biology Careers</a:t>
            </a:r>
          </a:p>
        </p:txBody>
      </p:sp>
      <p:pic>
        <p:nvPicPr>
          <p:cNvPr id="2050" name="Picture 2" descr="https://usic.sheffield.ac.uk/-/media/ISC/Sheffield-2019-V2/Blog/Sheff_blog_study_biomedical_science_720.jpg?h=389&amp;la=en&amp;mh=700&amp;mw=700&amp;w=700&amp;hash=03A9E5BB284F52F7584F1EABE78DFF7D4D86DAEF">
            <a:extLst>
              <a:ext uri="{FF2B5EF4-FFF2-40B4-BE49-F238E27FC236}">
                <a16:creationId xmlns:a16="http://schemas.microsoft.com/office/drawing/2014/main" id="{4C657CB8-73C9-4F45-B4FF-CE51FCD18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94489" y="571500"/>
            <a:ext cx="3430687" cy="223361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frontiersinblog.files.wordpress.com/2019/08/coral-marine-science-scientist-reef-fish-ocean-sea-climate-morgan-bennett-smith-e1566292905306.jpg">
            <a:extLst>
              <a:ext uri="{FF2B5EF4-FFF2-40B4-BE49-F238E27FC236}">
                <a16:creationId xmlns:a16="http://schemas.microsoft.com/office/drawing/2014/main" id="{1474B964-4769-4C2E-8765-3C4FC6A74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8200" y="1354265"/>
            <a:ext cx="3974400" cy="223361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cnr.ncsu.edu/news/wp-content/uploads/sites/10/2019/10/Woman_Using_Environmental_Science_Degree.jpg">
            <a:extLst>
              <a:ext uri="{FF2B5EF4-FFF2-40B4-BE49-F238E27FC236}">
                <a16:creationId xmlns:a16="http://schemas.microsoft.com/office/drawing/2014/main" id="{CE9CA62B-F4F6-4CF8-8BAB-1102CF0BA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2819" y="3527114"/>
            <a:ext cx="4366048" cy="245654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iif.elifesciences.org/journal-cms/subjects%2F2021-11%2Felife-sciences-neuroscience-illustration.jpg/0,1,7016,2081/2000,/0/default.jpg">
            <a:extLst>
              <a:ext uri="{FF2B5EF4-FFF2-40B4-BE49-F238E27FC236}">
                <a16:creationId xmlns:a16="http://schemas.microsoft.com/office/drawing/2014/main" id="{AFDC1B0F-2FAC-4BA7-8E79-2655E361E4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72891" y="4607264"/>
            <a:ext cx="4459117" cy="223361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www.aber.ac.uk/en/vet-sci/bvsc-vet/vet-course.jpg">
            <a:extLst>
              <a:ext uri="{FF2B5EF4-FFF2-40B4-BE49-F238E27FC236}">
                <a16:creationId xmlns:a16="http://schemas.microsoft.com/office/drawing/2014/main" id="{A0025579-46BE-4AF2-BB2F-8C4117C772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874344"/>
            <a:ext cx="4152573" cy="2924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www.professionalstandards.org.uk/images/default-source/Carousels/Homepage/search-a-register.png?sfvrsn=98b87e20_0">
            <a:extLst>
              <a:ext uri="{FF2B5EF4-FFF2-40B4-BE49-F238E27FC236}">
                <a16:creationId xmlns:a16="http://schemas.microsoft.com/office/drawing/2014/main" id="{7EB45076-B048-4C84-925B-0305F0D6C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92" y="4624387"/>
            <a:ext cx="4915657" cy="223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0366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Top-rated telescopes and binoculars for stargazing in 2021">
            <a:extLst>
              <a:ext uri="{FF2B5EF4-FFF2-40B4-BE49-F238E27FC236}">
                <a16:creationId xmlns:a16="http://schemas.microsoft.com/office/drawing/2014/main" id="{A659362B-9CE2-4F21-A5C3-FF201AD060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4" name="Picture 6" descr="Mega Amp Spherical Tokamak (MAST) Upgrade achieves &amp;#39;first plasma&amp;#39;">
            <a:extLst>
              <a:ext uri="{FF2B5EF4-FFF2-40B4-BE49-F238E27FC236}">
                <a16:creationId xmlns:a16="http://schemas.microsoft.com/office/drawing/2014/main" id="{039815D2-A95E-4A2E-A872-EDA3D6A3E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582" y="3917330"/>
            <a:ext cx="3225382" cy="214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he History and Definition of Solar Cells">
            <a:extLst>
              <a:ext uri="{FF2B5EF4-FFF2-40B4-BE49-F238E27FC236}">
                <a16:creationId xmlns:a16="http://schemas.microsoft.com/office/drawing/2014/main" id="{43428C78-71B3-4DF2-AAB2-7731A60BA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500" y="1512125"/>
            <a:ext cx="3530357" cy="191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Satellite Connectors | SOURIAU SUNBANK Connection Technologies">
            <a:extLst>
              <a:ext uri="{FF2B5EF4-FFF2-40B4-BE49-F238E27FC236}">
                <a16:creationId xmlns:a16="http://schemas.microsoft.com/office/drawing/2014/main" id="{1E73B956-C03B-4DAB-A1F5-DC1428ED6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983" y="138335"/>
            <a:ext cx="3804616" cy="214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Electricity pylons Royalty Free Vector Image - VectorStock">
            <a:extLst>
              <a:ext uri="{FF2B5EF4-FFF2-40B4-BE49-F238E27FC236}">
                <a16:creationId xmlns:a16="http://schemas.microsoft.com/office/drawing/2014/main" id="{1BB12B23-C497-4215-A817-5F96B4B93B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04"/>
          <a:stretch/>
        </p:blipFill>
        <p:spPr bwMode="auto">
          <a:xfrm>
            <a:off x="4316221" y="64872"/>
            <a:ext cx="2645797" cy="23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What&amp;#39;s going on around this strange neutron star? | Astronomy.com">
            <a:extLst>
              <a:ext uri="{FF2B5EF4-FFF2-40B4-BE49-F238E27FC236}">
                <a16:creationId xmlns:a16="http://schemas.microsoft.com/office/drawing/2014/main" id="{069EC329-3D52-4CAE-AF96-7BEE966710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4" r="14002"/>
          <a:stretch/>
        </p:blipFill>
        <p:spPr bwMode="auto">
          <a:xfrm>
            <a:off x="7675636" y="1570818"/>
            <a:ext cx="2589655" cy="1952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Physics is taught badly because teachers struggle with basic concepts">
            <a:extLst>
              <a:ext uri="{FF2B5EF4-FFF2-40B4-BE49-F238E27FC236}">
                <a16:creationId xmlns:a16="http://schemas.microsoft.com/office/drawing/2014/main" id="{153C9D13-E640-479D-9E91-449E31A7A3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0" t="41418" r="23774" b="12388"/>
          <a:stretch/>
        </p:blipFill>
        <p:spPr bwMode="auto">
          <a:xfrm>
            <a:off x="0" y="16221"/>
            <a:ext cx="2334500" cy="141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36D63A-74CB-48C8-8CB4-58DD9399DA95}"/>
              </a:ext>
            </a:extLst>
          </p:cNvPr>
          <p:cNvSpPr/>
          <p:nvPr/>
        </p:nvSpPr>
        <p:spPr>
          <a:xfrm>
            <a:off x="397136" y="1995858"/>
            <a:ext cx="1543574" cy="77178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S3 Before Christmas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5E7BEE-5CDE-4436-8B49-BDFC2FDF3CE7}"/>
              </a:ext>
            </a:extLst>
          </p:cNvPr>
          <p:cNvSpPr/>
          <p:nvPr/>
        </p:nvSpPr>
        <p:spPr>
          <a:xfrm>
            <a:off x="397136" y="4646804"/>
            <a:ext cx="1543574" cy="77178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S3 After Christmas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EDFE4CE-765E-4074-BED2-AE11B0C7A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018" y="4732114"/>
            <a:ext cx="2082567" cy="208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AB6D267-036D-401E-91C0-1899A08D0365}"/>
              </a:ext>
            </a:extLst>
          </p:cNvPr>
          <p:cNvCxnSpPr/>
          <p:nvPr/>
        </p:nvCxnSpPr>
        <p:spPr>
          <a:xfrm flipH="1">
            <a:off x="0" y="3749879"/>
            <a:ext cx="1219200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28" name="Picture 4">
            <a:extLst>
              <a:ext uri="{FF2B5EF4-FFF2-40B4-BE49-F238E27FC236}">
                <a16:creationId xmlns:a16="http://schemas.microsoft.com/office/drawing/2014/main" id="{9CE3E511-4425-4569-A49C-452BDE4229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12"/>
          <a:stretch/>
        </p:blipFill>
        <p:spPr bwMode="auto">
          <a:xfrm>
            <a:off x="2133206" y="4888321"/>
            <a:ext cx="2742854" cy="191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1CAE855-0EB0-40B0-8C6B-97F1ABD6A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235" y="3933552"/>
            <a:ext cx="253365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26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ambridgehouse.org.uk/admin/uploads/image/departments/physics-2.jpg">
            <a:extLst>
              <a:ext uri="{FF2B5EF4-FFF2-40B4-BE49-F238E27FC236}">
                <a16:creationId xmlns:a16="http://schemas.microsoft.com/office/drawing/2014/main" id="{BF51D28A-C117-4613-857B-3E0499A80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564" y="161926"/>
            <a:ext cx="6149856" cy="657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sign engineering courses | Middlesex University London">
            <a:extLst>
              <a:ext uri="{FF2B5EF4-FFF2-40B4-BE49-F238E27FC236}">
                <a16:creationId xmlns:a16="http://schemas.microsoft.com/office/drawing/2014/main" id="{5AB170CE-4FED-4C62-A660-48DE4156E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8" t="138240" r="4214" b="-138240"/>
          <a:stretch/>
        </p:blipFill>
        <p:spPr bwMode="auto">
          <a:xfrm>
            <a:off x="9715500" y="5409901"/>
            <a:ext cx="2336800" cy="128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esign engineering courses | Middlesex University London">
            <a:extLst>
              <a:ext uri="{FF2B5EF4-FFF2-40B4-BE49-F238E27FC236}">
                <a16:creationId xmlns:a16="http://schemas.microsoft.com/office/drawing/2014/main" id="{6AE89712-8690-4013-8EAA-15775ADB06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79" t="-738" b="-1"/>
          <a:stretch/>
        </p:blipFill>
        <p:spPr bwMode="auto">
          <a:xfrm>
            <a:off x="9391797" y="2789491"/>
            <a:ext cx="2470003" cy="153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7284ED-4368-49BA-822A-9D479D211B1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000"/>
          <a:stretch/>
        </p:blipFill>
        <p:spPr>
          <a:xfrm>
            <a:off x="8568616" y="207686"/>
            <a:ext cx="3124200" cy="1488121"/>
          </a:xfrm>
          <a:prstGeom prst="rect">
            <a:avLst/>
          </a:prstGeom>
        </p:spPr>
      </p:pic>
      <p:pic>
        <p:nvPicPr>
          <p:cNvPr id="1034" name="Picture 10" descr="Planit : Job Profiles : Structural Engineering Technician Civil and Structural  Engineering">
            <a:extLst>
              <a:ext uri="{FF2B5EF4-FFF2-40B4-BE49-F238E27FC236}">
                <a16:creationId xmlns:a16="http://schemas.microsoft.com/office/drawing/2014/main" id="{C1D74609-09F8-4A6E-B728-98D3E9A2D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600" y="5159236"/>
            <a:ext cx="3146425" cy="149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Optometrists shortage to be tackled by new degree - BBC News">
            <a:extLst>
              <a:ext uri="{FF2B5EF4-FFF2-40B4-BE49-F238E27FC236}">
                <a16:creationId xmlns:a16="http://schemas.microsoft.com/office/drawing/2014/main" id="{97CF7216-D635-43D6-997C-B17381339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84" y="208352"/>
            <a:ext cx="2911736" cy="163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Wind energy is part of the growing renewable energy sector that has opportunities for engineers, technicians, and scientists.">
            <a:extLst>
              <a:ext uri="{FF2B5EF4-FFF2-40B4-BE49-F238E27FC236}">
                <a16:creationId xmlns:a16="http://schemas.microsoft.com/office/drawing/2014/main" id="{771F04C3-2DE0-419E-B3A2-ACE76C18DE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66"/>
          <a:stretch/>
        </p:blipFill>
        <p:spPr bwMode="auto">
          <a:xfrm>
            <a:off x="513513" y="4969861"/>
            <a:ext cx="2940888" cy="167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AI in Robotics: Use of Artificial Intelligence in Robotics | VSINGHBISEN">
            <a:extLst>
              <a:ext uri="{FF2B5EF4-FFF2-40B4-BE49-F238E27FC236}">
                <a16:creationId xmlns:a16="http://schemas.microsoft.com/office/drawing/2014/main" id="{3C5B7694-6B45-4411-9F4F-F8A19CA42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882900"/>
            <a:ext cx="2911736" cy="146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4020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2790C-C7E1-4624-AF37-7EA1B2B612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27063"/>
            <a:ext cx="9144000" cy="973137"/>
          </a:xfrm>
        </p:spPr>
        <p:txBody>
          <a:bodyPr/>
          <a:lstStyle/>
          <a:p>
            <a:r>
              <a:rPr lang="en-GB" b="1" dirty="0"/>
              <a:t>S3 Chemistry Course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3E30D3-2F55-427F-B3E3-99262D0EB8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64149" y="5506720"/>
            <a:ext cx="10236679" cy="170676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1026" name="Picture 2" descr="Nuclear explosion - Wikipedia">
            <a:extLst>
              <a:ext uri="{FF2B5EF4-FFF2-40B4-BE49-F238E27FC236}">
                <a16:creationId xmlns:a16="http://schemas.microsoft.com/office/drawing/2014/main" id="{4BD9A50A-D539-49F6-B3BC-41FBD8464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1878013"/>
            <a:ext cx="232410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cience Project on Nails That Rust">
            <a:extLst>
              <a:ext uri="{FF2B5EF4-FFF2-40B4-BE49-F238E27FC236}">
                <a16:creationId xmlns:a16="http://schemas.microsoft.com/office/drawing/2014/main" id="{8392B4D7-8FB8-4BA0-A6E2-A50474451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" y="4127501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Periodic Table of Elements | Chemistry | Visionlearning">
            <a:extLst>
              <a:ext uri="{FF2B5EF4-FFF2-40B4-BE49-F238E27FC236}">
                <a16:creationId xmlns:a16="http://schemas.microsoft.com/office/drawing/2014/main" id="{A3B2E3C9-7A13-4EF2-960D-28BB2908C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1878013"/>
            <a:ext cx="3878262" cy="2326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tom - Wiktionary">
            <a:extLst>
              <a:ext uri="{FF2B5EF4-FFF2-40B4-BE49-F238E27FC236}">
                <a16:creationId xmlns:a16="http://schemas.microsoft.com/office/drawing/2014/main" id="{509AF1DA-37BF-4059-8754-F51DFC5E9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343" y="4344989"/>
            <a:ext cx="2009775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valent bond - Wikipedia">
            <a:extLst>
              <a:ext uri="{FF2B5EF4-FFF2-40B4-BE49-F238E27FC236}">
                <a16:creationId xmlns:a16="http://schemas.microsoft.com/office/drawing/2014/main" id="{D7DFC7E9-D867-479F-B591-6FB18FFAC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1716087"/>
            <a:ext cx="1905000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7 Technologically Advanced Oil Rigs | OUR GREAT MINDS">
            <a:extLst>
              <a:ext uri="{FF2B5EF4-FFF2-40B4-BE49-F238E27FC236}">
                <a16:creationId xmlns:a16="http://schemas.microsoft.com/office/drawing/2014/main" id="{A9BED71F-8883-4736-AC7A-942E2E6AE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500" y="4204970"/>
            <a:ext cx="2260600" cy="252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677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E18DF-7B24-43E9-A472-E9EE90E41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Chemistry Careers</a:t>
            </a:r>
          </a:p>
        </p:txBody>
      </p:sp>
      <p:pic>
        <p:nvPicPr>
          <p:cNvPr id="2052" name="Picture 4" descr="Community lab | Pfizer UK">
            <a:extLst>
              <a:ext uri="{FF2B5EF4-FFF2-40B4-BE49-F238E27FC236}">
                <a16:creationId xmlns:a16="http://schemas.microsoft.com/office/drawing/2014/main" id="{E02BC7C4-87F4-42FC-BC49-5B981EC3C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03" y="1891507"/>
            <a:ext cx="6357433" cy="282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https://www.professionalstandards.org.uk/images/default-source/Carousels/Homepage/search-a-register.png?sfvrsn=98b87e20_0">
            <a:extLst>
              <a:ext uri="{FF2B5EF4-FFF2-40B4-BE49-F238E27FC236}">
                <a16:creationId xmlns:a16="http://schemas.microsoft.com/office/drawing/2014/main" id="{DDC1D529-084A-420A-9F67-86ED7003C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4233" y="2136775"/>
            <a:ext cx="5687767" cy="258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016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6B8B2-1D7D-4D90-8FCD-DBD1661789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7200" b="1" dirty="0"/>
              <a:t>Physical Education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0384C5-288C-41F7-B6DD-4332C5B577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22358"/>
            <a:ext cx="9144000" cy="1655762"/>
          </a:xfrm>
        </p:spPr>
        <p:txBody>
          <a:bodyPr>
            <a:normAutofit/>
          </a:bodyPr>
          <a:lstStyle/>
          <a:p>
            <a:r>
              <a:rPr lang="en-GB" sz="3200" dirty="0"/>
              <a:t>S3 Elective Presentation</a:t>
            </a:r>
          </a:p>
        </p:txBody>
      </p:sp>
      <p:pic>
        <p:nvPicPr>
          <p:cNvPr id="4" name="Graphic 3" descr="Basketball">
            <a:extLst>
              <a:ext uri="{FF2B5EF4-FFF2-40B4-BE49-F238E27FC236}">
                <a16:creationId xmlns:a16="http://schemas.microsoft.com/office/drawing/2014/main" id="{490EEA7B-77D5-4941-95FE-C0BBCF5229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8600" y="5437314"/>
            <a:ext cx="914400" cy="914400"/>
          </a:xfrm>
          <a:prstGeom prst="rect">
            <a:avLst/>
          </a:prstGeom>
        </p:spPr>
      </p:pic>
      <p:pic>
        <p:nvPicPr>
          <p:cNvPr id="5" name="Graphic 4" descr="Swimming">
            <a:extLst>
              <a:ext uri="{FF2B5EF4-FFF2-40B4-BE49-F238E27FC236}">
                <a16:creationId xmlns:a16="http://schemas.microsoft.com/office/drawing/2014/main" id="{9B6F6E11-4F7E-4267-8788-4DDBE22626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39400" y="506286"/>
            <a:ext cx="914400" cy="914400"/>
          </a:xfrm>
          <a:prstGeom prst="rect">
            <a:avLst/>
          </a:prstGeom>
        </p:spPr>
      </p:pic>
      <p:pic>
        <p:nvPicPr>
          <p:cNvPr id="6" name="Graphic 5" descr="Table tennis paddle and ball">
            <a:extLst>
              <a:ext uri="{FF2B5EF4-FFF2-40B4-BE49-F238E27FC236}">
                <a16:creationId xmlns:a16="http://schemas.microsoft.com/office/drawing/2014/main" id="{8AA0565D-69C7-45A6-BDE1-A831DE0371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39400" y="5437314"/>
            <a:ext cx="914400" cy="914400"/>
          </a:xfrm>
          <a:prstGeom prst="rect">
            <a:avLst/>
          </a:prstGeom>
        </p:spPr>
      </p:pic>
      <p:pic>
        <p:nvPicPr>
          <p:cNvPr id="7" name="Graphic 6" descr="Gymnast Floor routine">
            <a:extLst>
              <a:ext uri="{FF2B5EF4-FFF2-40B4-BE49-F238E27FC236}">
                <a16:creationId xmlns:a16="http://schemas.microsoft.com/office/drawing/2014/main" id="{61490488-8C63-4DDA-AF3B-6F75A5E3BED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8600" y="50628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532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89568-3455-4DB9-BB1B-A75A50030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5400" b="1" u="sng" dirty="0"/>
              <a:t>What is Elective 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FAB0F-E9C6-4246-98B9-3EE287BA7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3600" dirty="0"/>
              <a:t>Elective PE prepares you to take National 5 PE in S4</a:t>
            </a:r>
            <a:br>
              <a:rPr lang="en-GB" sz="3600" dirty="0"/>
            </a:br>
            <a:endParaRPr lang="en-GB" sz="3600" dirty="0"/>
          </a:p>
          <a:p>
            <a:r>
              <a:rPr lang="en-GB" sz="3600" dirty="0"/>
              <a:t>You get 3 periods a week of Elective PE</a:t>
            </a:r>
          </a:p>
          <a:p>
            <a:endParaRPr lang="en-GB" sz="3600" dirty="0"/>
          </a:p>
          <a:p>
            <a:r>
              <a:rPr lang="en-GB" sz="3600" dirty="0"/>
              <a:t>You still get core PE </a:t>
            </a:r>
          </a:p>
          <a:p>
            <a:endParaRPr lang="en-GB" sz="3600" dirty="0"/>
          </a:p>
          <a:p>
            <a:r>
              <a:rPr lang="en-GB" sz="3600" dirty="0"/>
              <a:t>You will do 1 theory period every 2</a:t>
            </a:r>
            <a:r>
              <a:rPr lang="en-GB" sz="3600" baseline="30000" dirty="0"/>
              <a:t>nd</a:t>
            </a:r>
            <a:r>
              <a:rPr lang="en-GB" sz="3600" dirty="0"/>
              <a:t> week.</a:t>
            </a:r>
            <a:br>
              <a:rPr lang="en-GB" sz="3600" dirty="0"/>
            </a:br>
            <a:endParaRPr lang="en-GB" sz="3600" dirty="0"/>
          </a:p>
          <a:p>
            <a:endParaRPr lang="en-GB" sz="3600" dirty="0"/>
          </a:p>
        </p:txBody>
      </p:sp>
      <p:pic>
        <p:nvPicPr>
          <p:cNvPr id="4" name="Graphic 3" descr="Gymnast Floor routine">
            <a:extLst>
              <a:ext uri="{FF2B5EF4-FFF2-40B4-BE49-F238E27FC236}">
                <a16:creationId xmlns:a16="http://schemas.microsoft.com/office/drawing/2014/main" id="{7DC1123A-F0C2-4B7C-B9F3-9E01036493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8600" y="506286"/>
            <a:ext cx="914400" cy="914400"/>
          </a:xfrm>
          <a:prstGeom prst="rect">
            <a:avLst/>
          </a:prstGeom>
        </p:spPr>
      </p:pic>
      <p:pic>
        <p:nvPicPr>
          <p:cNvPr id="5" name="Graphic 4" descr="Swimming">
            <a:extLst>
              <a:ext uri="{FF2B5EF4-FFF2-40B4-BE49-F238E27FC236}">
                <a16:creationId xmlns:a16="http://schemas.microsoft.com/office/drawing/2014/main" id="{62F4793E-CA4A-4196-A659-F4771AC89C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39400" y="506286"/>
            <a:ext cx="914400" cy="914400"/>
          </a:xfrm>
          <a:prstGeom prst="rect">
            <a:avLst/>
          </a:prstGeom>
        </p:spPr>
      </p:pic>
      <p:pic>
        <p:nvPicPr>
          <p:cNvPr id="6" name="Graphic 5" descr="Basketball">
            <a:extLst>
              <a:ext uri="{FF2B5EF4-FFF2-40B4-BE49-F238E27FC236}">
                <a16:creationId xmlns:a16="http://schemas.microsoft.com/office/drawing/2014/main" id="{E067D2D2-565B-490D-BBE6-CE02288D04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8600" y="5437314"/>
            <a:ext cx="914400" cy="914400"/>
          </a:xfrm>
          <a:prstGeom prst="rect">
            <a:avLst/>
          </a:prstGeom>
        </p:spPr>
      </p:pic>
      <p:pic>
        <p:nvPicPr>
          <p:cNvPr id="7" name="Graphic 6" descr="Table tennis paddle and ball">
            <a:extLst>
              <a:ext uri="{FF2B5EF4-FFF2-40B4-BE49-F238E27FC236}">
                <a16:creationId xmlns:a16="http://schemas.microsoft.com/office/drawing/2014/main" id="{31C32483-E5D8-4E47-A0FC-D76BC588CE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39400" y="543731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764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89568-3455-4DB9-BB1B-A75A50030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5400" b="1" u="sng" dirty="0"/>
              <a:t>What do I do after Elective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FAB0F-E9C6-4246-98B9-3EE287BA7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7883" y="2310479"/>
            <a:ext cx="2209798" cy="14763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br>
              <a:rPr lang="en-GB" sz="3600" dirty="0"/>
            </a:br>
            <a:r>
              <a:rPr lang="en-GB" sz="3600" dirty="0"/>
              <a:t>National Progression Award (NPA)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endParaRPr lang="en-GB" sz="3600" dirty="0"/>
          </a:p>
          <a:p>
            <a:endParaRPr lang="en-GB" sz="3600" dirty="0"/>
          </a:p>
        </p:txBody>
      </p:sp>
      <p:pic>
        <p:nvPicPr>
          <p:cNvPr id="4" name="Graphic 3" descr="Gymnast Floor routine">
            <a:extLst>
              <a:ext uri="{FF2B5EF4-FFF2-40B4-BE49-F238E27FC236}">
                <a16:creationId xmlns:a16="http://schemas.microsoft.com/office/drawing/2014/main" id="{7DC1123A-F0C2-4B7C-B9F3-9E01036493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8600" y="506286"/>
            <a:ext cx="914400" cy="914400"/>
          </a:xfrm>
          <a:prstGeom prst="rect">
            <a:avLst/>
          </a:prstGeom>
        </p:spPr>
      </p:pic>
      <p:pic>
        <p:nvPicPr>
          <p:cNvPr id="5" name="Graphic 4" descr="Swimming">
            <a:extLst>
              <a:ext uri="{FF2B5EF4-FFF2-40B4-BE49-F238E27FC236}">
                <a16:creationId xmlns:a16="http://schemas.microsoft.com/office/drawing/2014/main" id="{62F4793E-CA4A-4196-A659-F4771AC89C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39400" y="506286"/>
            <a:ext cx="914400" cy="914400"/>
          </a:xfrm>
          <a:prstGeom prst="rect">
            <a:avLst/>
          </a:prstGeom>
        </p:spPr>
      </p:pic>
      <p:pic>
        <p:nvPicPr>
          <p:cNvPr id="6" name="Graphic 5" descr="Basketball">
            <a:extLst>
              <a:ext uri="{FF2B5EF4-FFF2-40B4-BE49-F238E27FC236}">
                <a16:creationId xmlns:a16="http://schemas.microsoft.com/office/drawing/2014/main" id="{E067D2D2-565B-490D-BBE6-CE02288D04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8600" y="5437314"/>
            <a:ext cx="914400" cy="914400"/>
          </a:xfrm>
          <a:prstGeom prst="rect">
            <a:avLst/>
          </a:prstGeom>
        </p:spPr>
      </p:pic>
      <p:pic>
        <p:nvPicPr>
          <p:cNvPr id="7" name="Graphic 6" descr="Table tennis paddle and ball">
            <a:extLst>
              <a:ext uri="{FF2B5EF4-FFF2-40B4-BE49-F238E27FC236}">
                <a16:creationId xmlns:a16="http://schemas.microsoft.com/office/drawing/2014/main" id="{31C32483-E5D8-4E47-A0FC-D76BC588CE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39400" y="5437314"/>
            <a:ext cx="914400" cy="914400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2619144-540F-4A46-92F1-D42A79E513DA}"/>
              </a:ext>
            </a:extLst>
          </p:cNvPr>
          <p:cNvCxnSpPr/>
          <p:nvPr/>
        </p:nvCxnSpPr>
        <p:spPr>
          <a:xfrm>
            <a:off x="3129280" y="2915920"/>
            <a:ext cx="1016000" cy="5689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9FD2D77-5BFD-4212-8908-615DC0AC8D77}"/>
              </a:ext>
            </a:extLst>
          </p:cNvPr>
          <p:cNvSpPr txBox="1">
            <a:spLocks/>
          </p:cNvSpPr>
          <p:nvPr/>
        </p:nvSpPr>
        <p:spPr>
          <a:xfrm>
            <a:off x="4109721" y="3454400"/>
            <a:ext cx="2702560" cy="1476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5 PE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7A24D4C-8AA4-46AE-9343-3E9F85D22E04}"/>
              </a:ext>
            </a:extLst>
          </p:cNvPr>
          <p:cNvCxnSpPr>
            <a:cxnSpLocks/>
          </p:cNvCxnSpPr>
          <p:nvPr/>
        </p:nvCxnSpPr>
        <p:spPr>
          <a:xfrm flipV="1">
            <a:off x="6795771" y="3144362"/>
            <a:ext cx="1165860" cy="398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A38464E3-F5DB-4295-9D98-5646BBF4E91F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2362200" cy="1476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S3 Elective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037D3F5-9084-4DC4-BA10-A1570111FE7D}"/>
              </a:ext>
            </a:extLst>
          </p:cNvPr>
          <p:cNvSpPr txBox="1">
            <a:spLocks/>
          </p:cNvSpPr>
          <p:nvPr/>
        </p:nvSpPr>
        <p:spPr>
          <a:xfrm>
            <a:off x="8285481" y="4037012"/>
            <a:ext cx="2362200" cy="1476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Higher PE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9D7EDBB-546E-4FE3-9490-9AB62399E36A}"/>
              </a:ext>
            </a:extLst>
          </p:cNvPr>
          <p:cNvCxnSpPr>
            <a:cxnSpLocks/>
          </p:cNvCxnSpPr>
          <p:nvPr/>
        </p:nvCxnSpPr>
        <p:spPr>
          <a:xfrm>
            <a:off x="6812281" y="4037012"/>
            <a:ext cx="1149350" cy="534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849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3F9C6-8920-4BEC-B76F-638A2E513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5400" b="1" dirty="0"/>
              <a:t>‘</a:t>
            </a:r>
            <a:r>
              <a:rPr lang="en-GB" sz="5400" b="1" u="sng" dirty="0"/>
              <a:t>What activities do we do?’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B3AAC-94B1-4BEC-991C-C0F0DAE3C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92500" lnSpcReduction="20000"/>
          </a:bodyPr>
          <a:lstStyle/>
          <a:p>
            <a:pPr algn="ctr"/>
            <a:endParaRPr lang="en-GB" sz="3600" dirty="0"/>
          </a:p>
          <a:p>
            <a:pPr algn="ctr"/>
            <a:r>
              <a:rPr lang="en-GB" sz="3600" dirty="0"/>
              <a:t>Athletics</a:t>
            </a:r>
          </a:p>
          <a:p>
            <a:pPr marL="0" indent="0" algn="ctr">
              <a:buNone/>
            </a:pPr>
            <a:endParaRPr lang="en-GB" sz="3600" dirty="0"/>
          </a:p>
          <a:p>
            <a:pPr algn="ctr"/>
            <a:r>
              <a:rPr lang="en-GB" sz="3600" dirty="0"/>
              <a:t>Badminton</a:t>
            </a:r>
            <a:br>
              <a:rPr lang="en-GB" sz="3600" dirty="0"/>
            </a:br>
            <a:endParaRPr lang="en-GB" sz="3600" dirty="0"/>
          </a:p>
          <a:p>
            <a:pPr algn="ctr"/>
            <a:r>
              <a:rPr lang="en-GB" sz="3600" dirty="0"/>
              <a:t>Basketball</a:t>
            </a:r>
            <a:br>
              <a:rPr lang="en-GB" sz="3600" dirty="0"/>
            </a:br>
            <a:endParaRPr lang="en-GB" sz="3600" dirty="0"/>
          </a:p>
          <a:p>
            <a:pPr algn="ctr"/>
            <a:r>
              <a:rPr lang="en-GB" sz="3600" dirty="0"/>
              <a:t>Handball</a:t>
            </a:r>
          </a:p>
          <a:p>
            <a:pPr marL="0" indent="0" algn="ctr">
              <a:buNone/>
            </a:pPr>
            <a:endParaRPr lang="en-GB" sz="3600" dirty="0"/>
          </a:p>
          <a:p>
            <a:pPr algn="ctr"/>
            <a:endParaRPr lang="en-GB" sz="3600" dirty="0"/>
          </a:p>
          <a:p>
            <a:pPr algn="ctr"/>
            <a:r>
              <a:rPr lang="en-GB" sz="3600" dirty="0"/>
              <a:t>Hockey</a:t>
            </a:r>
            <a:br>
              <a:rPr lang="en-GB" sz="3600" dirty="0"/>
            </a:br>
            <a:endParaRPr lang="en-GB" sz="3600" dirty="0"/>
          </a:p>
          <a:p>
            <a:pPr algn="ctr"/>
            <a:r>
              <a:rPr lang="en-GB" sz="3600" dirty="0"/>
              <a:t>Gymnastics</a:t>
            </a:r>
            <a:br>
              <a:rPr lang="en-GB" sz="3600" dirty="0"/>
            </a:br>
            <a:endParaRPr lang="en-GB" sz="3600" dirty="0"/>
          </a:p>
          <a:p>
            <a:pPr algn="ctr"/>
            <a:r>
              <a:rPr lang="en-GB" sz="3600" dirty="0"/>
              <a:t>Swimming</a:t>
            </a:r>
            <a:br>
              <a:rPr lang="en-GB" sz="3600" dirty="0"/>
            </a:br>
            <a:endParaRPr lang="en-GB" sz="3600" dirty="0"/>
          </a:p>
          <a:p>
            <a:pPr algn="ctr"/>
            <a:r>
              <a:rPr lang="en-GB" sz="3600" dirty="0"/>
              <a:t>Table tennis</a:t>
            </a:r>
            <a:br>
              <a:rPr lang="en-GB" sz="3600" dirty="0"/>
            </a:br>
            <a:endParaRPr lang="en-GB" sz="3600" dirty="0"/>
          </a:p>
        </p:txBody>
      </p:sp>
      <p:pic>
        <p:nvPicPr>
          <p:cNvPr id="7" name="Graphic 6" descr="Basketball">
            <a:extLst>
              <a:ext uri="{FF2B5EF4-FFF2-40B4-BE49-F238E27FC236}">
                <a16:creationId xmlns:a16="http://schemas.microsoft.com/office/drawing/2014/main" id="{0FDAE879-F1A6-41AF-8073-746004B8DB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8600" y="5437314"/>
            <a:ext cx="914400" cy="914400"/>
          </a:xfrm>
          <a:prstGeom prst="rect">
            <a:avLst/>
          </a:prstGeom>
        </p:spPr>
      </p:pic>
      <p:pic>
        <p:nvPicPr>
          <p:cNvPr id="9" name="Graphic 8" descr="Swimming">
            <a:extLst>
              <a:ext uri="{FF2B5EF4-FFF2-40B4-BE49-F238E27FC236}">
                <a16:creationId xmlns:a16="http://schemas.microsoft.com/office/drawing/2014/main" id="{973ADEDD-6D9E-4F60-84AC-8DF370F655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39400" y="506286"/>
            <a:ext cx="914400" cy="914400"/>
          </a:xfrm>
          <a:prstGeom prst="rect">
            <a:avLst/>
          </a:prstGeom>
        </p:spPr>
      </p:pic>
      <p:pic>
        <p:nvPicPr>
          <p:cNvPr id="11" name="Graphic 10" descr="Table tennis paddle and ball">
            <a:extLst>
              <a:ext uri="{FF2B5EF4-FFF2-40B4-BE49-F238E27FC236}">
                <a16:creationId xmlns:a16="http://schemas.microsoft.com/office/drawing/2014/main" id="{D69FD17F-D4E9-40D4-87A0-EA6D250554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39400" y="5437314"/>
            <a:ext cx="914400" cy="914400"/>
          </a:xfrm>
          <a:prstGeom prst="rect">
            <a:avLst/>
          </a:prstGeom>
        </p:spPr>
      </p:pic>
      <p:pic>
        <p:nvPicPr>
          <p:cNvPr id="13" name="Graphic 12" descr="Gymnast Floor routine">
            <a:extLst>
              <a:ext uri="{FF2B5EF4-FFF2-40B4-BE49-F238E27FC236}">
                <a16:creationId xmlns:a16="http://schemas.microsoft.com/office/drawing/2014/main" id="{F7616D36-6F32-449B-B861-3903268B18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8600" y="50628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27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5EB2C-AAFB-4E29-9C08-E7B3521C3A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4657" y="913987"/>
            <a:ext cx="8042686" cy="1289402"/>
          </a:xfrm>
        </p:spPr>
        <p:txBody>
          <a:bodyPr spcFirstLastPara="1" numCol="1">
            <a:prstTxWarp prst="textArchDown">
              <a:avLst/>
            </a:prstTxWarp>
            <a:normAutofit/>
          </a:bodyPr>
          <a:lstStyle/>
          <a:p>
            <a:pPr>
              <a:defRPr/>
            </a:pPr>
            <a:r>
              <a:rPr lang="en-GB" sz="540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S3 Social Subjects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3DFFB1-134E-4FE7-AE44-15D3FA5BD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57525" y="6011905"/>
            <a:ext cx="6419070" cy="605408"/>
          </a:xfrm>
        </p:spPr>
        <p:txBody>
          <a:bodyPr spcFirstLastPara="1">
            <a:prstTxWarp prst="textArchUp">
              <a:avLst/>
            </a:prstTxWarp>
            <a:noAutofit/>
          </a:bodyPr>
          <a:lstStyle/>
          <a:p>
            <a:pPr>
              <a:defRPr/>
            </a:pPr>
            <a:r>
              <a:rPr lang="en-GB" sz="3600" b="1" dirty="0">
                <a:effectLst>
                  <a:glow rad="101600">
                    <a:srgbClr val="FF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Geography</a:t>
            </a:r>
          </a:p>
          <a:p>
            <a:pPr>
              <a:defRPr/>
            </a:pPr>
            <a:endParaRPr lang="en-GB" sz="3600" b="1" dirty="0">
              <a:effectLst>
                <a:glow rad="101600">
                  <a:srgbClr val="FF00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GB" sz="3600" b="1" dirty="0">
                <a:effectLst>
                  <a:glow rad="101600">
                    <a:srgbClr val="FF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History</a:t>
            </a:r>
          </a:p>
          <a:p>
            <a:pPr>
              <a:defRPr/>
            </a:pPr>
            <a:endParaRPr lang="en-GB" sz="3600" b="1" dirty="0">
              <a:effectLst>
                <a:glow rad="101600">
                  <a:srgbClr val="FF00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GB" sz="3600" b="1" dirty="0">
                <a:effectLst>
                  <a:glow rad="101600">
                    <a:srgbClr val="FF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Modern Studies</a:t>
            </a:r>
          </a:p>
        </p:txBody>
      </p:sp>
      <p:pic>
        <p:nvPicPr>
          <p:cNvPr id="14340" name="Picture 5" descr="j0189205">
            <a:extLst>
              <a:ext uri="{FF2B5EF4-FFF2-40B4-BE49-F238E27FC236}">
                <a16:creationId xmlns:a16="http://schemas.microsoft.com/office/drawing/2014/main" id="{3E96D4B0-B860-486F-8B4A-0C96E0BACD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126" y="4242909"/>
            <a:ext cx="15716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 descr="MC900094705[1]">
            <a:extLst>
              <a:ext uri="{FF2B5EF4-FFF2-40B4-BE49-F238E27FC236}">
                <a16:creationId xmlns:a16="http://schemas.microsoft.com/office/drawing/2014/main" id="{5CE30BE3-6437-4405-A628-8B09A0DAD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9891">
            <a:off x="879602" y="840841"/>
            <a:ext cx="21558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5860AE6-409C-4083-83A1-81920DF09C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504" y="4035134"/>
            <a:ext cx="2200021" cy="35842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0912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02994-91CD-4D9B-856E-9473FE88D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5400" b="1" u="sng" dirty="0"/>
              <a:t>What we expect from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9C8FC-1A9A-496A-899B-4F32B352C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You bring PE kit for every lesson</a:t>
            </a:r>
            <a:br>
              <a:rPr lang="en-GB" sz="3200" dirty="0"/>
            </a:br>
            <a:endParaRPr lang="en-GB" sz="3200" dirty="0"/>
          </a:p>
          <a:p>
            <a:r>
              <a:rPr lang="en-GB" sz="3200" dirty="0"/>
              <a:t>You take part in every lesson</a:t>
            </a:r>
            <a:br>
              <a:rPr lang="en-GB" sz="3200" dirty="0"/>
            </a:br>
            <a:endParaRPr lang="en-GB" sz="3200" dirty="0"/>
          </a:p>
          <a:p>
            <a:r>
              <a:rPr lang="en-GB" sz="3200" dirty="0"/>
              <a:t>You must swim during S3 elective PE</a:t>
            </a:r>
            <a:br>
              <a:rPr lang="en-GB" sz="3200" dirty="0"/>
            </a:br>
            <a:endParaRPr lang="en-GB" sz="3200" dirty="0"/>
          </a:p>
          <a:p>
            <a:r>
              <a:rPr lang="en-GB" sz="3200" dirty="0"/>
              <a:t>You have to complete written work by deadlines set</a:t>
            </a:r>
          </a:p>
          <a:p>
            <a:endParaRPr lang="en-GB" sz="3200" dirty="0"/>
          </a:p>
        </p:txBody>
      </p:sp>
      <p:pic>
        <p:nvPicPr>
          <p:cNvPr id="4" name="Graphic 3" descr="Table tennis paddle and ball">
            <a:extLst>
              <a:ext uri="{FF2B5EF4-FFF2-40B4-BE49-F238E27FC236}">
                <a16:creationId xmlns:a16="http://schemas.microsoft.com/office/drawing/2014/main" id="{5521522D-6CE8-472F-ACD9-C298B224AD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9400" y="5437314"/>
            <a:ext cx="914400" cy="914400"/>
          </a:xfrm>
          <a:prstGeom prst="rect">
            <a:avLst/>
          </a:prstGeom>
        </p:spPr>
      </p:pic>
      <p:pic>
        <p:nvPicPr>
          <p:cNvPr id="5" name="Graphic 4" descr="Basketball">
            <a:extLst>
              <a:ext uri="{FF2B5EF4-FFF2-40B4-BE49-F238E27FC236}">
                <a16:creationId xmlns:a16="http://schemas.microsoft.com/office/drawing/2014/main" id="{2C745635-5BBF-4323-BD9C-DAE53403B8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8600" y="5437314"/>
            <a:ext cx="914400" cy="914400"/>
          </a:xfrm>
          <a:prstGeom prst="rect">
            <a:avLst/>
          </a:prstGeom>
        </p:spPr>
      </p:pic>
      <p:pic>
        <p:nvPicPr>
          <p:cNvPr id="6" name="Graphic 5" descr="Gymnast Floor routine">
            <a:extLst>
              <a:ext uri="{FF2B5EF4-FFF2-40B4-BE49-F238E27FC236}">
                <a16:creationId xmlns:a16="http://schemas.microsoft.com/office/drawing/2014/main" id="{C268020D-138B-4574-BC3A-55323A5450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8600" y="506286"/>
            <a:ext cx="914400" cy="914400"/>
          </a:xfrm>
          <a:prstGeom prst="rect">
            <a:avLst/>
          </a:prstGeom>
        </p:spPr>
      </p:pic>
      <p:pic>
        <p:nvPicPr>
          <p:cNvPr id="7" name="Graphic 6" descr="Swimming">
            <a:extLst>
              <a:ext uri="{FF2B5EF4-FFF2-40B4-BE49-F238E27FC236}">
                <a16:creationId xmlns:a16="http://schemas.microsoft.com/office/drawing/2014/main" id="{C37C98DE-E28B-411E-AB05-507AC0FB33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39400" y="50628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099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DC9C0-2B13-40BC-B9CE-0153C856E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Potential Careers with 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EB0B2-62DF-4B3A-9A6B-127AE0D8F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3">
            <a:normAutofit fontScale="92500"/>
          </a:bodyPr>
          <a:lstStyle/>
          <a:p>
            <a:r>
              <a:rPr lang="en-GB" dirty="0"/>
              <a:t>Athlete</a:t>
            </a:r>
          </a:p>
          <a:p>
            <a:r>
              <a:rPr lang="en-GB" dirty="0"/>
              <a:t>Events manager</a:t>
            </a:r>
          </a:p>
          <a:p>
            <a:r>
              <a:rPr lang="en-GB" dirty="0"/>
              <a:t>Exercise Physiologist</a:t>
            </a:r>
          </a:p>
          <a:p>
            <a:r>
              <a:rPr lang="en-GB" dirty="0"/>
              <a:t>Health trainer</a:t>
            </a:r>
          </a:p>
          <a:p>
            <a:r>
              <a:rPr lang="en-GB" dirty="0"/>
              <a:t>Leisure centre manager</a:t>
            </a:r>
          </a:p>
          <a:p>
            <a:r>
              <a:rPr lang="en-GB" dirty="0"/>
              <a:t>Lifeguard</a:t>
            </a:r>
          </a:p>
          <a:p>
            <a:r>
              <a:rPr lang="en-GB" dirty="0"/>
              <a:t>Military Services</a:t>
            </a:r>
          </a:p>
          <a:p>
            <a:r>
              <a:rPr lang="en-GB" dirty="0"/>
              <a:t>Nutritionist</a:t>
            </a:r>
          </a:p>
          <a:p>
            <a:r>
              <a:rPr lang="en-GB" dirty="0"/>
              <a:t>Outdoor Activities Instructor</a:t>
            </a:r>
          </a:p>
          <a:p>
            <a:r>
              <a:rPr lang="en-GB" dirty="0"/>
              <a:t>PE teacher</a:t>
            </a:r>
          </a:p>
          <a:p>
            <a:r>
              <a:rPr lang="en-GB" dirty="0"/>
              <a:t>Personal trainer</a:t>
            </a:r>
          </a:p>
          <a:p>
            <a:r>
              <a:rPr lang="en-GB" dirty="0"/>
              <a:t>Physiotherapist</a:t>
            </a:r>
          </a:p>
          <a:p>
            <a:r>
              <a:rPr lang="en-GB" dirty="0"/>
              <a:t>Play Therapist</a:t>
            </a:r>
          </a:p>
          <a:p>
            <a:r>
              <a:rPr lang="en-GB" dirty="0"/>
              <a:t>Police Officer</a:t>
            </a:r>
          </a:p>
          <a:p>
            <a:r>
              <a:rPr lang="en-GB" dirty="0"/>
              <a:t>Primary school teacher</a:t>
            </a:r>
          </a:p>
          <a:p>
            <a:r>
              <a:rPr lang="en-GB" dirty="0"/>
              <a:t>Referee</a:t>
            </a:r>
          </a:p>
          <a:p>
            <a:r>
              <a:rPr lang="en-GB" dirty="0"/>
              <a:t>Sports and Exercise Psychologist</a:t>
            </a:r>
          </a:p>
          <a:p>
            <a:r>
              <a:rPr lang="en-GB" dirty="0"/>
              <a:t>Sports Agent</a:t>
            </a:r>
          </a:p>
          <a:p>
            <a:r>
              <a:rPr lang="en-GB" dirty="0"/>
              <a:t>Sports Coach</a:t>
            </a:r>
          </a:p>
          <a:p>
            <a:r>
              <a:rPr lang="en-GB" dirty="0"/>
              <a:t>Sports Commentator</a:t>
            </a:r>
          </a:p>
          <a:p>
            <a:r>
              <a:rPr lang="en-GB" dirty="0"/>
              <a:t>Sports Development Officer</a:t>
            </a:r>
          </a:p>
          <a:p>
            <a:r>
              <a:rPr lang="en-GB" dirty="0"/>
              <a:t>Sports Physiotherapist</a:t>
            </a:r>
          </a:p>
          <a:p>
            <a:r>
              <a:rPr lang="en-GB" dirty="0"/>
              <a:t>Sports Scientist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220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1006">
              <a:srgbClr val="D7E1F2"/>
            </a:gs>
            <a:gs pos="0">
              <a:schemeClr val="accent1">
                <a:lumMod val="5000"/>
                <a:lumOff val="95000"/>
              </a:schemeClr>
            </a:gs>
            <a:gs pos="11503">
              <a:srgbClr val="EAEFF8"/>
            </a:gs>
            <a:gs pos="49579">
              <a:srgbClr val="C4D3EC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357110BB-4FEC-A3C8-DD49-C7EF9CFE92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623" t="12727" r="20036" b="28636"/>
          <a:stretch/>
        </p:blipFill>
        <p:spPr>
          <a:xfrm>
            <a:off x="6780363" y="2589"/>
            <a:ext cx="5404820" cy="68490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B51A25-7903-31B6-5378-0E435245FA54}"/>
              </a:ext>
            </a:extLst>
          </p:cNvPr>
          <p:cNvSpPr txBox="1"/>
          <p:nvPr/>
        </p:nvSpPr>
        <p:spPr>
          <a:xfrm>
            <a:off x="669072" y="1338146"/>
            <a:ext cx="4810484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7200" b="1" dirty="0">
                <a:cs typeface="Calibri"/>
              </a:rPr>
              <a:t>S3</a:t>
            </a:r>
          </a:p>
          <a:p>
            <a:pPr algn="ctr"/>
            <a:r>
              <a:rPr lang="en-US" sz="7200" b="1" dirty="0">
                <a:cs typeface="Calibri"/>
              </a:rPr>
              <a:t>Rural Skills</a:t>
            </a:r>
          </a:p>
        </p:txBody>
      </p:sp>
    </p:spTree>
    <p:extLst>
      <p:ext uri="{BB962C8B-B14F-4D97-AF65-F5344CB8AC3E}">
        <p14:creationId xmlns:p14="http://schemas.microsoft.com/office/powerpoint/2010/main" val="248167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46CBB-1505-4CE0-ABA9-4A3F9C4AD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610" y="1"/>
            <a:ext cx="11685270" cy="98320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6000" b="1" dirty="0">
                <a:ln w="28575">
                  <a:solidFill>
                    <a:srgbClr val="0070C0"/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S3 Geography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5B9D4F21-18C7-4E53-A332-FC683B43598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60433" y="983204"/>
            <a:ext cx="7692389" cy="5350191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GB" altLang="en-US" sz="1800" dirty="0">
                <a:latin typeface="Century Gothic" panose="020B0502020202020204" pitchFamily="34" charset="0"/>
              </a:rPr>
              <a:t>In S3 Geography, we will learn about the following topics:</a:t>
            </a:r>
          </a:p>
          <a:p>
            <a:pPr marL="0" indent="0">
              <a:buNone/>
              <a:defRPr/>
            </a:pPr>
            <a:endParaRPr lang="en-GB" alt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GB" alt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GB" altLang="en-US" sz="1800" b="1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GB" altLang="en-US" sz="1800" b="1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GB" altLang="en-US" sz="1800" b="1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GB" altLang="en-US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E8586F-4764-44C9-898F-05542E04A773}"/>
              </a:ext>
            </a:extLst>
          </p:cNvPr>
          <p:cNvSpPr/>
          <p:nvPr/>
        </p:nvSpPr>
        <p:spPr>
          <a:xfrm>
            <a:off x="8104645" y="1443841"/>
            <a:ext cx="40911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Rainforests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Location and climate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Animals and plants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People in the rainforest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Destruction of the rainforest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FFF502-A61E-408E-BE76-D275B2BF817D}"/>
              </a:ext>
            </a:extLst>
          </p:cNvPr>
          <p:cNvSpPr/>
          <p:nvPr/>
        </p:nvSpPr>
        <p:spPr>
          <a:xfrm>
            <a:off x="4309743" y="1443841"/>
            <a:ext cx="364721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Glaciation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Features in glaciated landscapes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dirty="0">
                <a:solidFill>
                  <a:srgbClr val="92D050"/>
                </a:solidFill>
                <a:latin typeface="Century Gothic" panose="020B0502020202020204" pitchFamily="34" charset="0"/>
              </a:rPr>
              <a:t>Land use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Land use conflicts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1" dirty="0">
                <a:solidFill>
                  <a:srgbClr val="92D050"/>
                </a:solidFill>
                <a:latin typeface="Century Gothic" panose="020B0502020202020204" pitchFamily="34" charset="0"/>
              </a:rPr>
              <a:t>Field trip to Corrie Fee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3B5317-0F50-4973-9ABE-5CF3F75D8FE0}"/>
              </a:ext>
            </a:extLst>
          </p:cNvPr>
          <p:cNvSpPr/>
          <p:nvPr/>
        </p:nvSpPr>
        <p:spPr>
          <a:xfrm>
            <a:off x="360795" y="1448981"/>
            <a:ext cx="364721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Tourism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Types of tourism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Popular destinations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Impacts of tourism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Theme park and space tourism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51BC72-96FF-4B30-92FB-204DE417789E}"/>
              </a:ext>
            </a:extLst>
          </p:cNvPr>
          <p:cNvSpPr/>
          <p:nvPr/>
        </p:nvSpPr>
        <p:spPr>
          <a:xfrm>
            <a:off x="474078" y="6029799"/>
            <a:ext cx="114806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Later on in the year, we will start looking at National 4/5 Geography units, </a:t>
            </a:r>
            <a:r>
              <a:rPr kumimoji="0" lang="en-GB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including </a:t>
            </a:r>
            <a:r>
              <a:rPr kumimoji="0" lang="en-GB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Malaria</a:t>
            </a:r>
            <a:endParaRPr kumimoji="0" lang="en-GB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8027F2-02FB-49AD-BB90-C926EABFF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142" y="3474823"/>
            <a:ext cx="2542927" cy="24278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3FEE4A-0A03-44D4-9D44-FCB64BBE1E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7909" y="3935802"/>
            <a:ext cx="2725167" cy="17543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E06DE5-0FFA-4FDF-A352-D78BBC4858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5674" y="3429000"/>
            <a:ext cx="2070266" cy="154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140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46CBB-1505-4CE0-ABA9-4A3F9C4AD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610" y="1"/>
            <a:ext cx="11685270" cy="98320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6000" b="1" dirty="0">
                <a:ln w="28575">
                  <a:solidFill>
                    <a:srgbClr val="0070C0"/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S3 Modern Studies</a:t>
            </a:r>
            <a:endParaRPr lang="en-GB" sz="6000" b="1" dirty="0">
              <a:ln w="28575">
                <a:solidFill>
                  <a:srgbClr val="0070C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5B9D4F21-18C7-4E53-A332-FC683B43598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60433" y="983204"/>
            <a:ext cx="7692389" cy="5350191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GB" altLang="en-US" sz="1800" dirty="0">
                <a:latin typeface="Century Gothic" panose="020B0502020202020204" pitchFamily="34" charset="0"/>
              </a:rPr>
              <a:t>In S3 Modern Studies, we will learn about the following topics:</a:t>
            </a:r>
          </a:p>
          <a:p>
            <a:pPr marL="0" indent="0">
              <a:buNone/>
              <a:defRPr/>
            </a:pPr>
            <a:endParaRPr lang="en-GB" alt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GB" alt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GB" altLang="en-US" sz="1800" b="1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GB" altLang="en-US" sz="1800" b="1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GB" altLang="en-US" sz="1800" b="1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GB" altLang="en-US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E8586F-4764-44C9-898F-05542E04A773}"/>
              </a:ext>
            </a:extLst>
          </p:cNvPr>
          <p:cNvSpPr/>
          <p:nvPr/>
        </p:nvSpPr>
        <p:spPr>
          <a:xfrm>
            <a:off x="3060214" y="1436589"/>
            <a:ext cx="297131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600" b="1" dirty="0">
                <a:latin typeface="Century Gothic" panose="020B0502020202020204" pitchFamily="34" charset="0"/>
              </a:rPr>
              <a:t>Crime and Law</a:t>
            </a:r>
            <a:r>
              <a:rPr lang="en-GB" altLang="en-US" sz="1600" dirty="0">
                <a:latin typeface="Century Gothic" panose="020B0502020202020204" pitchFamily="34" charset="0"/>
              </a:rPr>
              <a:t>- </a:t>
            </a:r>
            <a:r>
              <a:rPr lang="en-GB" sz="1600" dirty="0">
                <a:latin typeface="Century Gothic" panose="020B0502020202020204" pitchFamily="34" charset="0"/>
              </a:rPr>
              <a:t>In this unit, we will learn about:</a:t>
            </a:r>
          </a:p>
          <a:p>
            <a:endParaRPr lang="en-GB" sz="16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entury Gothic" panose="020B0502020202020204" pitchFamily="34" charset="0"/>
              </a:rPr>
              <a:t>Categories of Crime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Century Gothic" panose="020B0502020202020204" pitchFamily="34" charset="0"/>
              </a:rPr>
              <a:t>Causes of crime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Century Gothic" panose="020B0502020202020204" pitchFamily="34" charset="0"/>
              </a:rPr>
              <a:t>Courts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Century Gothic" panose="020B0502020202020204" pitchFamily="34" charset="0"/>
              </a:rPr>
              <a:t>Prisons advantages and disadvantages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Century Gothic" panose="020B0502020202020204" pitchFamily="34" charset="0"/>
              </a:rPr>
              <a:t>Non Custodial sentences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Century Gothic" panose="020B0502020202020204" pitchFamily="34" charset="0"/>
              </a:rPr>
              <a:t>Role and Powers of the Police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Century Gothic" panose="020B0502020202020204" pitchFamily="34" charset="0"/>
              </a:rPr>
              <a:t>Effectiveness of the Police in Scotland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FFF502-A61E-408E-BE76-D275B2BF817D}"/>
              </a:ext>
            </a:extLst>
          </p:cNvPr>
          <p:cNvSpPr/>
          <p:nvPr/>
        </p:nvSpPr>
        <p:spPr>
          <a:xfrm>
            <a:off x="391896" y="1487789"/>
            <a:ext cx="24339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600" b="1" dirty="0">
                <a:latin typeface="Century Gothic" panose="020B0502020202020204" pitchFamily="34" charset="0"/>
              </a:rPr>
              <a:t>Terrorism</a:t>
            </a:r>
            <a:r>
              <a:rPr lang="en-GB" altLang="en-US" sz="1600" dirty="0">
                <a:latin typeface="Century Gothic" panose="020B0502020202020204" pitchFamily="34" charset="0"/>
              </a:rPr>
              <a:t> - </a:t>
            </a:r>
            <a:r>
              <a:rPr lang="en-GB" sz="1600" dirty="0">
                <a:latin typeface="Century Gothic" panose="020B0502020202020204" pitchFamily="34" charset="0"/>
              </a:rPr>
              <a:t>In this unit, we will learn about: </a:t>
            </a:r>
          </a:p>
          <a:p>
            <a:endParaRPr lang="en-GB" sz="16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entury Gothic" panose="020B0502020202020204" pitchFamily="34" charset="0"/>
              </a:rPr>
              <a:t>the</a:t>
            </a:r>
            <a:r>
              <a:rPr lang="en-GB" sz="1600" b="1" dirty="0">
                <a:latin typeface="Century Gothic" panose="020B0502020202020204" pitchFamily="34" charset="0"/>
              </a:rPr>
              <a:t> History </a:t>
            </a:r>
            <a:r>
              <a:rPr lang="en-GB" sz="1600" dirty="0">
                <a:latin typeface="Century Gothic" panose="020B0502020202020204" pitchFamily="34" charset="0"/>
              </a:rPr>
              <a:t>of terrorism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Century Gothic" panose="020B0502020202020204" pitchFamily="34" charset="0"/>
              </a:rPr>
              <a:t>Causes</a:t>
            </a:r>
            <a:r>
              <a:rPr lang="en-GB" sz="1600" dirty="0">
                <a:latin typeface="Century Gothic" panose="020B0502020202020204" pitchFamily="34" charset="0"/>
              </a:rPr>
              <a:t> and </a:t>
            </a:r>
            <a:r>
              <a:rPr lang="en-GB" sz="1600" b="1" dirty="0">
                <a:latin typeface="Century Gothic" panose="020B0502020202020204" pitchFamily="34" charset="0"/>
              </a:rPr>
              <a:t>Consequences </a:t>
            </a:r>
            <a:r>
              <a:rPr lang="en-GB" sz="1600" dirty="0">
                <a:latin typeface="Century Gothic" panose="020B0502020202020204" pitchFamily="34" charset="0"/>
              </a:rPr>
              <a:t>of terrorism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Century Gothic" panose="020B0502020202020204" pitchFamily="34" charset="0"/>
              </a:rPr>
              <a:t>Counter terrorism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3B5317-0F50-4973-9ABE-5CF3F75D8FE0}"/>
              </a:ext>
            </a:extLst>
          </p:cNvPr>
          <p:cNvSpPr/>
          <p:nvPr/>
        </p:nvSpPr>
        <p:spPr>
          <a:xfrm>
            <a:off x="9370175" y="1349975"/>
            <a:ext cx="262370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600" b="1" dirty="0">
                <a:latin typeface="Century Gothic" panose="020B0502020202020204" pitchFamily="34" charset="0"/>
              </a:rPr>
              <a:t>USA - </a:t>
            </a:r>
            <a:r>
              <a:rPr lang="en-GB" sz="1600" dirty="0">
                <a:latin typeface="Century Gothic" panose="020B0502020202020204" pitchFamily="34" charset="0"/>
              </a:rPr>
              <a:t>In this unit, we will learn about:</a:t>
            </a:r>
          </a:p>
          <a:p>
            <a:endParaRPr lang="en-GB" sz="16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entury Gothic" panose="020B0502020202020204" pitchFamily="34" charset="0"/>
              </a:rPr>
              <a:t>Ethnic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Century Gothic" panose="020B0502020202020204" pitchFamily="34" charset="0"/>
              </a:rPr>
              <a:t>Push and Pull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Century Gothic" panose="020B0502020202020204" pitchFamily="34" charset="0"/>
              </a:rPr>
              <a:t>Immigration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Century Gothic" panose="020B0502020202020204" pitchFamily="34" charset="0"/>
              </a:rPr>
              <a:t>Rights, Participation and the 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Century Gothic" panose="020B0502020202020204" pitchFamily="34" charset="0"/>
              </a:rPr>
              <a:t>American Dream V American Reality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Century Gothic" panose="020B0502020202020204" pitchFamily="34" charset="0"/>
              </a:rPr>
              <a:t>KKK and Black Lives Matters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Century Gothic" panose="020B0502020202020204" pitchFamily="34" charset="0"/>
              </a:rPr>
              <a:t>Gun control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latin typeface="Century Gothic" panose="020B0502020202020204" pitchFamily="34" charset="0"/>
              </a:rPr>
              <a:t>Mass Shootings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dirty="0"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51BC72-96FF-4B30-92FB-204DE417789E}"/>
              </a:ext>
            </a:extLst>
          </p:cNvPr>
          <p:cNvSpPr/>
          <p:nvPr/>
        </p:nvSpPr>
        <p:spPr>
          <a:xfrm>
            <a:off x="466059" y="6414792"/>
            <a:ext cx="114806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altLang="en-US" sz="1600" dirty="0">
                <a:latin typeface="Century Gothic" panose="020B0502020202020204" pitchFamily="34" charset="0"/>
              </a:rPr>
              <a:t>During the year, we will start work towards National 4/5 skills.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7FEFA1-8F11-48F3-A8CE-26D05454E1A1}"/>
              </a:ext>
            </a:extLst>
          </p:cNvPr>
          <p:cNvSpPr/>
          <p:nvPr/>
        </p:nvSpPr>
        <p:spPr>
          <a:xfrm>
            <a:off x="6265893" y="1504375"/>
            <a:ext cx="286992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400" b="1" dirty="0">
                <a:latin typeface="Century Gothic" panose="020B0502020202020204" pitchFamily="34" charset="0"/>
              </a:rPr>
              <a:t>China (World Power) - </a:t>
            </a:r>
            <a:r>
              <a:rPr lang="en-GB" sz="1400" dirty="0">
                <a:latin typeface="Century Gothic" panose="020B0502020202020204" pitchFamily="34" charset="0"/>
              </a:rPr>
              <a:t>In this unit, we will learn about: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China’s </a:t>
            </a:r>
            <a:r>
              <a:rPr lang="en-GB" sz="1400" b="1" dirty="0">
                <a:latin typeface="Century Gothic" panose="020B0502020202020204" pitchFamily="34" charset="0"/>
              </a:rPr>
              <a:t>Economic, Political and Military influence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the </a:t>
            </a:r>
            <a:r>
              <a:rPr lang="en-GB" sz="1400" b="1" dirty="0">
                <a:latin typeface="Century Gothic" panose="020B0502020202020204" pitchFamily="34" charset="0"/>
              </a:rPr>
              <a:t>Chinese language and traditions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entury Gothic" panose="020B0502020202020204" pitchFamily="34" charset="0"/>
              </a:rPr>
              <a:t>the </a:t>
            </a:r>
            <a:r>
              <a:rPr lang="en-GB" sz="1400" b="1" dirty="0">
                <a:latin typeface="Century Gothic" panose="020B0502020202020204" pitchFamily="34" charset="0"/>
              </a:rPr>
              <a:t>Political System of China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latin typeface="Century Gothic" panose="020B0502020202020204" pitchFamily="34" charset="0"/>
              </a:rPr>
              <a:t>Social issues in China </a:t>
            </a:r>
            <a:r>
              <a:rPr lang="en-GB" sz="1400" dirty="0">
                <a:latin typeface="Century Gothic" panose="020B0502020202020204" pitchFamily="34" charset="0"/>
              </a:rPr>
              <a:t>(censorship of the internet, CCTV, the media in China compared to the UK, religious freedom, crime and population)</a:t>
            </a:r>
          </a:p>
        </p:txBody>
      </p:sp>
      <p:pic>
        <p:nvPicPr>
          <p:cNvPr id="16" name="Picture 6" descr="Terrorism - Wikipedia">
            <a:extLst>
              <a:ext uri="{FF2B5EF4-FFF2-40B4-BE49-F238E27FC236}">
                <a16:creationId xmlns:a16="http://schemas.microsoft.com/office/drawing/2014/main" id="{36E805D4-1083-47AC-B145-2CDECFB22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99" y="4504424"/>
            <a:ext cx="1740256" cy="1514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AF2799-7B96-49C2-9ADE-0DBAF89E9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8242" y="4731700"/>
            <a:ext cx="2189857" cy="16423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C9EE2A-4D7B-450F-BB4C-6CF1D9B501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4643" y="4909759"/>
            <a:ext cx="2692420" cy="15144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F6BFFD0-D217-45B8-9331-D4FD0B95B2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1556" y="4949238"/>
            <a:ext cx="2658512" cy="149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033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46CBB-1505-4CE0-ABA9-4A3F9C4AD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610" y="1"/>
            <a:ext cx="11685270" cy="98320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6000" b="1" dirty="0">
                <a:ln w="28575">
                  <a:solidFill>
                    <a:srgbClr val="0070C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S3 History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5B9D4F21-18C7-4E53-A332-FC683B43598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60433" y="983204"/>
            <a:ext cx="7692389" cy="5350191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GB" altLang="en-US" sz="1800" dirty="0">
                <a:latin typeface="Century Gothic" panose="020B0502020202020204" pitchFamily="34" charset="0"/>
              </a:rPr>
              <a:t>In S3 History, we will learn about the following topics:</a:t>
            </a:r>
          </a:p>
          <a:p>
            <a:pPr marL="0" indent="0">
              <a:buNone/>
              <a:defRPr/>
            </a:pPr>
            <a:endParaRPr lang="en-GB" alt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GB" altLang="en-US" sz="1800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GB" altLang="en-US" sz="1800" b="1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GB" altLang="en-US" sz="1800" b="1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GB" altLang="en-US" sz="1800" b="1" dirty="0">
              <a:latin typeface="Century Gothic" panose="020B0502020202020204" pitchFamily="34" charset="0"/>
            </a:endParaRPr>
          </a:p>
          <a:p>
            <a:pPr marL="0" indent="0">
              <a:buNone/>
              <a:defRPr/>
            </a:pPr>
            <a:endParaRPr lang="en-GB" altLang="en-US" dirty="0"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E8586F-4764-44C9-898F-05542E04A773}"/>
              </a:ext>
            </a:extLst>
          </p:cNvPr>
          <p:cNvSpPr/>
          <p:nvPr/>
        </p:nvSpPr>
        <p:spPr>
          <a:xfrm>
            <a:off x="3108279" y="1504375"/>
            <a:ext cx="286992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Mafia</a:t>
            </a:r>
            <a:r>
              <a:rPr lang="en-GB" sz="1800" dirty="0" err="1">
                <a:latin typeface="Century Gothic" panose="020B0502020202020204" pitchFamily="34" charset="0"/>
              </a:rPr>
              <a:t>In</a:t>
            </a:r>
            <a:r>
              <a:rPr lang="en-GB" sz="1800" dirty="0">
                <a:latin typeface="Century Gothic" panose="020B0502020202020204" pitchFamily="34" charset="0"/>
              </a:rPr>
              <a:t> this unit, we will learn about: </a:t>
            </a:r>
          </a:p>
          <a:p>
            <a:endParaRPr lang="en-GB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Century Gothic" panose="020B0502020202020204" pitchFamily="34" charset="0"/>
              </a:rPr>
              <a:t>Life in Italy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Century Gothic" panose="020B0502020202020204" pitchFamily="34" charset="0"/>
              </a:rPr>
              <a:t>Immigration to America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Century Gothic" panose="020B0502020202020204" pitchFamily="34" charset="0"/>
              </a:rPr>
              <a:t>Prohibition and Al Capone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Century Gothic" panose="020B0502020202020204" pitchFamily="34" charset="0"/>
              </a:rPr>
              <a:t>Mafia today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FFF502-A61E-408E-BE76-D275B2BF817D}"/>
              </a:ext>
            </a:extLst>
          </p:cNvPr>
          <p:cNvSpPr/>
          <p:nvPr/>
        </p:nvSpPr>
        <p:spPr>
          <a:xfrm>
            <a:off x="386629" y="1636712"/>
            <a:ext cx="243395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b="1" dirty="0">
                <a:solidFill>
                  <a:srgbClr val="FF0000"/>
                </a:solidFill>
                <a:latin typeface="Century Gothic" panose="020B0502020202020204" pitchFamily="34" charset="0"/>
              </a:rPr>
              <a:t>Vietnam </a:t>
            </a:r>
            <a:r>
              <a:rPr lang="en-GB" sz="1800" dirty="0">
                <a:latin typeface="Century Gothic" panose="020B0502020202020204" pitchFamily="34" charset="0"/>
              </a:rPr>
              <a:t>In this unit, we will learn about: </a:t>
            </a:r>
          </a:p>
          <a:p>
            <a:endParaRPr lang="en-GB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Century Gothic" panose="020B0502020202020204" pitchFamily="34" charset="0"/>
              </a:rPr>
              <a:t>Vietnam and the cold war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Century Gothic" panose="020B0502020202020204" pitchFamily="34" charset="0"/>
              </a:rPr>
              <a:t>USA tactics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Century Gothic" panose="020B0502020202020204" pitchFamily="34" charset="0"/>
              </a:rPr>
              <a:t>Vietcong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3B5317-0F50-4973-9ABE-5CF3F75D8FE0}"/>
              </a:ext>
            </a:extLst>
          </p:cNvPr>
          <p:cNvSpPr/>
          <p:nvPr/>
        </p:nvSpPr>
        <p:spPr>
          <a:xfrm>
            <a:off x="9417986" y="1196951"/>
            <a:ext cx="262370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b="1" dirty="0">
                <a:solidFill>
                  <a:srgbClr val="FF0000"/>
                </a:solidFill>
                <a:latin typeface="Century Gothic" panose="020B0502020202020204" pitchFamily="34" charset="0"/>
              </a:rPr>
              <a:t>Hitler and Nazi Germany </a:t>
            </a:r>
            <a:r>
              <a:rPr lang="en-GB" sz="1800" dirty="0">
                <a:latin typeface="Century Gothic" panose="020B0502020202020204" pitchFamily="34" charset="0"/>
              </a:rPr>
              <a:t>In this unit, we will learn about: </a:t>
            </a:r>
          </a:p>
          <a:p>
            <a:endParaRPr lang="en-GB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endParaRPr lang="en-GB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Century Gothic" panose="020B0502020202020204" pitchFamily="34" charset="0"/>
              </a:rPr>
              <a:t>The rise of Hitler and The Nazis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Century Gothic" panose="020B0502020202020204" pitchFamily="34" charset="0"/>
              </a:rPr>
              <a:t>The Nazi party in power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Century Gothic" panose="020B0502020202020204" pitchFamily="34" charset="0"/>
              </a:rPr>
              <a:t>The Holocaust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51BC72-96FF-4B30-92FB-204DE417789E}"/>
              </a:ext>
            </a:extLst>
          </p:cNvPr>
          <p:cNvSpPr/>
          <p:nvPr/>
        </p:nvSpPr>
        <p:spPr>
          <a:xfrm>
            <a:off x="466059" y="6414792"/>
            <a:ext cx="114806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altLang="en-US" sz="1600" dirty="0">
                <a:latin typeface="Century Gothic" panose="020B0502020202020204" pitchFamily="34" charset="0"/>
              </a:rPr>
              <a:t>Later on in the year, we will start work towards National 4/5 History starting with the </a:t>
            </a:r>
            <a:r>
              <a:rPr lang="en-GB" altLang="en-US" sz="1600" b="1" dirty="0">
                <a:latin typeface="Century Gothic" panose="020B0502020202020204" pitchFamily="34" charset="0"/>
              </a:rPr>
              <a:t>Atlantic Slave Trade </a:t>
            </a:r>
            <a:r>
              <a:rPr lang="en-GB" altLang="en-US" sz="1600" dirty="0">
                <a:latin typeface="Century Gothic" panose="020B0502020202020204" pitchFamily="34" charset="0"/>
              </a:rPr>
              <a:t>unit.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7FEFA1-8F11-48F3-A8CE-26D05454E1A1}"/>
              </a:ext>
            </a:extLst>
          </p:cNvPr>
          <p:cNvSpPr/>
          <p:nvPr/>
        </p:nvSpPr>
        <p:spPr>
          <a:xfrm>
            <a:off x="6265990" y="1196951"/>
            <a:ext cx="286992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b="1" dirty="0">
                <a:solidFill>
                  <a:srgbClr val="FF0000"/>
                </a:solidFill>
                <a:latin typeface="Century Gothic" panose="020B0502020202020204" pitchFamily="34" charset="0"/>
              </a:rPr>
              <a:t>Civil Rights </a:t>
            </a:r>
            <a:r>
              <a:rPr lang="en-GB" sz="1800" dirty="0">
                <a:latin typeface="Century Gothic" panose="020B0502020202020204" pitchFamily="34" charset="0"/>
              </a:rPr>
              <a:t>In this unit, we will learn about: </a:t>
            </a:r>
          </a:p>
          <a:p>
            <a:endParaRPr lang="en-GB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Century Gothic" panose="020B0502020202020204" pitchFamily="34" charset="0"/>
              </a:rPr>
              <a:t>Black Lives Matter – George Floyd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Century Gothic" panose="020B0502020202020204" pitchFamily="34" charset="0"/>
              </a:rPr>
              <a:t>Jim Crow Laws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Century Gothic" panose="020B0502020202020204" pitchFamily="34" charset="0"/>
              </a:rPr>
              <a:t>The KKK then and 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Century Gothic" panose="020B0502020202020204" pitchFamily="34" charset="0"/>
              </a:rPr>
              <a:t>Civil rights movements in the 1950s and 60s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661707-B71B-4D3A-AF03-B5B8004D0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61320">
            <a:off x="6213566" y="4466502"/>
            <a:ext cx="2712154" cy="1525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C803339-47DA-4CC4-B745-001B610F5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24182">
            <a:off x="447419" y="3982233"/>
            <a:ext cx="1928612" cy="1928612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BEAAD05-4D17-4E06-944D-D3CB786738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61333">
            <a:off x="3552807" y="4323722"/>
            <a:ext cx="1689053" cy="1689053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EE57FB-83A0-489E-A2A2-9C87998CF4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7403" y="5520137"/>
            <a:ext cx="1300415" cy="7093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222C82-FC4A-4323-84F1-1BD14417BE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08150">
            <a:off x="9408633" y="4358347"/>
            <a:ext cx="2603152" cy="1464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32612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>
            <a:extLst>
              <a:ext uri="{FF2B5EF4-FFF2-40B4-BE49-F238E27FC236}">
                <a16:creationId xmlns:a16="http://schemas.microsoft.com/office/drawing/2014/main" id="{EE2E9A6E-5A28-484D-B596-2C8EBB71B38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Century Gothic" panose="020B0502020202020204" pitchFamily="34" charset="0"/>
              </a:rPr>
              <a:t>Languages Faculty</a:t>
            </a:r>
          </a:p>
        </p:txBody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D11888A2-CC7A-4392-861D-0CC25E3DB5D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dirty="0">
                <a:latin typeface="Century Gothic" panose="020B0502020202020204" pitchFamily="34" charset="0"/>
              </a:rPr>
              <a:t>Webster’s High School</a:t>
            </a:r>
          </a:p>
        </p:txBody>
      </p:sp>
      <p:pic>
        <p:nvPicPr>
          <p:cNvPr id="10244" name="Picture 1">
            <a:extLst>
              <a:ext uri="{FF2B5EF4-FFF2-40B4-BE49-F238E27FC236}">
                <a16:creationId xmlns:a16="http://schemas.microsoft.com/office/drawing/2014/main" id="{5DFD9F63-C8E9-4F36-A8D9-31B9D25F0A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51" y="250825"/>
            <a:ext cx="1309498" cy="1558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2">
            <a:extLst>
              <a:ext uri="{FF2B5EF4-FFF2-40B4-BE49-F238E27FC236}">
                <a16:creationId xmlns:a16="http://schemas.microsoft.com/office/drawing/2014/main" id="{CC1BBD65-78D9-4091-9BCE-EB84946D88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55" y="3602038"/>
            <a:ext cx="1954213" cy="284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3">
            <a:extLst>
              <a:ext uri="{FF2B5EF4-FFF2-40B4-BE49-F238E27FC236}">
                <a16:creationId xmlns:a16="http://schemas.microsoft.com/office/drawing/2014/main" id="{3C2647DB-A01C-4957-AD4D-09FCC0C00C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1" y="249238"/>
            <a:ext cx="3414713" cy="211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6">
            <a:extLst>
              <a:ext uri="{FF2B5EF4-FFF2-40B4-BE49-F238E27FC236}">
                <a16:creationId xmlns:a16="http://schemas.microsoft.com/office/drawing/2014/main" id="{C7F4A7B9-04C6-4767-B013-21DCFA0B2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088" y="3756024"/>
            <a:ext cx="2025650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7600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B88F692D-A03B-4E0F-AAAD-4792EF39E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endParaRPr lang="en-GB" altLang="en-US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2C1E3D4-CEFB-4F68-8893-082825A18E6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314802" y="241300"/>
          <a:ext cx="7128792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A57FE860-0245-4DA3-AC60-DC31B4B5DC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70023" y="707827"/>
            <a:ext cx="914400" cy="914400"/>
          </a:xfrm>
          <a:prstGeom prst="rect">
            <a:avLst/>
          </a:prstGeom>
        </p:spPr>
      </p:pic>
      <p:pic>
        <p:nvPicPr>
          <p:cNvPr id="6" name="Graphic 5" descr="Headphones">
            <a:extLst>
              <a:ext uri="{FF2B5EF4-FFF2-40B4-BE49-F238E27FC236}">
                <a16:creationId xmlns:a16="http://schemas.microsoft.com/office/drawing/2014/main" id="{87DCAAE6-8C8A-4FCC-B72E-B3AEACFFB3F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96668" y="2027371"/>
            <a:ext cx="914400" cy="914400"/>
          </a:xfrm>
          <a:prstGeom prst="rect">
            <a:avLst/>
          </a:prstGeom>
        </p:spPr>
      </p:pic>
      <p:pic>
        <p:nvPicPr>
          <p:cNvPr id="8" name="Graphic 7" descr="Radio microphone">
            <a:extLst>
              <a:ext uri="{FF2B5EF4-FFF2-40B4-BE49-F238E27FC236}">
                <a16:creationId xmlns:a16="http://schemas.microsoft.com/office/drawing/2014/main" id="{D365513A-E63C-495D-A058-E986A96AB4E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906212" y="3517664"/>
            <a:ext cx="914400" cy="914400"/>
          </a:xfrm>
          <a:prstGeom prst="rect">
            <a:avLst/>
          </a:prstGeom>
        </p:spPr>
      </p:pic>
      <p:pic>
        <p:nvPicPr>
          <p:cNvPr id="10" name="Graphic 9" descr="Pencil">
            <a:extLst>
              <a:ext uri="{FF2B5EF4-FFF2-40B4-BE49-F238E27FC236}">
                <a16:creationId xmlns:a16="http://schemas.microsoft.com/office/drawing/2014/main" id="{FE701D0D-17A2-4F5E-AF24-84CDB893280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865329" y="4930479"/>
            <a:ext cx="914400" cy="914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5DCE39-4963-47A2-B22C-FADB547D4AB2}"/>
              </a:ext>
            </a:extLst>
          </p:cNvPr>
          <p:cNvSpPr txBox="1"/>
          <p:nvPr/>
        </p:nvSpPr>
        <p:spPr>
          <a:xfrm>
            <a:off x="136748" y="241300"/>
            <a:ext cx="1402904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N4/N5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56C400-8E42-48D3-A0E2-9586D646C4D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136748" y="1553766"/>
            <a:ext cx="1961071" cy="914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FA398F-C535-4F7D-AC9E-9CF2A046E6D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9"/>
              </a:ext>
            </a:extLst>
          </a:blip>
          <a:stretch>
            <a:fillRect/>
          </a:stretch>
        </p:blipFill>
        <p:spPr>
          <a:xfrm>
            <a:off x="136748" y="2703414"/>
            <a:ext cx="1988345" cy="13255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790C2B-4412-4EB8-98FC-41817A47341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1"/>
              </a:ext>
            </a:extLst>
          </a:blip>
          <a:stretch>
            <a:fillRect/>
          </a:stretch>
        </p:blipFill>
        <p:spPr>
          <a:xfrm>
            <a:off x="82888" y="3874102"/>
            <a:ext cx="1914686" cy="151357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C100593-0114-45DC-B9A5-C536B987726F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3"/>
              </a:ext>
            </a:extLst>
          </a:blip>
          <a:stretch>
            <a:fillRect/>
          </a:stretch>
        </p:blipFill>
        <p:spPr>
          <a:xfrm>
            <a:off x="275893" y="5233597"/>
            <a:ext cx="1504253" cy="150425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501CA8A-B602-4B03-A2AD-FFED830E5C81}"/>
              </a:ext>
            </a:extLst>
          </p:cNvPr>
          <p:cNvSpPr txBox="1"/>
          <p:nvPr/>
        </p:nvSpPr>
        <p:spPr>
          <a:xfrm>
            <a:off x="10920196" y="779909"/>
            <a:ext cx="1081195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91D35B8-3325-45A2-8026-7F20A5FC68B6}"/>
              </a:ext>
            </a:extLst>
          </p:cNvPr>
          <p:cNvSpPr txBox="1"/>
          <p:nvPr/>
        </p:nvSpPr>
        <p:spPr>
          <a:xfrm>
            <a:off x="10974056" y="3571343"/>
            <a:ext cx="1081195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8F09510-F3C6-4D7C-82A2-7F28EF23997E}"/>
              </a:ext>
            </a:extLst>
          </p:cNvPr>
          <p:cNvSpPr txBox="1"/>
          <p:nvPr/>
        </p:nvSpPr>
        <p:spPr>
          <a:xfrm>
            <a:off x="10945596" y="2105472"/>
            <a:ext cx="1081195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5CCC9F-3E18-4A68-AE7B-FDF4D9B8CC92}"/>
              </a:ext>
            </a:extLst>
          </p:cNvPr>
          <p:cNvSpPr txBox="1"/>
          <p:nvPr/>
        </p:nvSpPr>
        <p:spPr>
          <a:xfrm>
            <a:off x="10974055" y="5150720"/>
            <a:ext cx="1081195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</a:p>
        </p:txBody>
      </p:sp>
    </p:spTree>
    <p:extLst>
      <p:ext uri="{BB962C8B-B14F-4D97-AF65-F5344CB8AC3E}">
        <p14:creationId xmlns:p14="http://schemas.microsoft.com/office/powerpoint/2010/main" val="3641193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2" descr="http://www.inlingua.edu.sg/images/default-source/default-album/top-3-reasons-to-learn-a-new-language4a94a6deef5c6deabfb0ff000028c43c.jpg?sfvrsn=6">
            <a:extLst>
              <a:ext uri="{FF2B5EF4-FFF2-40B4-BE49-F238E27FC236}">
                <a16:creationId xmlns:a16="http://schemas.microsoft.com/office/drawing/2014/main" id="{B61315B6-50A7-45AC-82CA-63224CAC902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528" y="404664"/>
            <a:ext cx="8758295" cy="5400600"/>
          </a:xfrm>
          <a:noFill/>
        </p:spPr>
      </p:pic>
    </p:spTree>
    <p:extLst>
      <p:ext uri="{BB962C8B-B14F-4D97-AF65-F5344CB8AC3E}">
        <p14:creationId xmlns:p14="http://schemas.microsoft.com/office/powerpoint/2010/main" val="3699188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67B79FB-39C9-47A5-974A-27F269F9D5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549" y="1245139"/>
            <a:ext cx="9144000" cy="1058593"/>
          </a:xfrm>
          <a:ln w="38100"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S3 Sciences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BC0CAD4C-C343-4588-B7EF-AC2A289215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775" y="2730365"/>
            <a:ext cx="9144000" cy="1655762"/>
          </a:xfrm>
        </p:spPr>
        <p:txBody>
          <a:bodyPr>
            <a:noAutofit/>
          </a:bodyPr>
          <a:lstStyle/>
          <a:p>
            <a:r>
              <a:rPr lang="en-GB" sz="4000" b="1" dirty="0">
                <a:solidFill>
                  <a:srgbClr val="7030A0"/>
                </a:solidFill>
              </a:rPr>
              <a:t>Biology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Chemistry</a:t>
            </a:r>
          </a:p>
          <a:p>
            <a:r>
              <a:rPr lang="en-GB" sz="4000" b="1" dirty="0">
                <a:solidFill>
                  <a:srgbClr val="7030A0"/>
                </a:solidFill>
              </a:rPr>
              <a:t>Physics</a:t>
            </a:r>
          </a:p>
        </p:txBody>
      </p:sp>
      <p:pic>
        <p:nvPicPr>
          <p:cNvPr id="1026" name="Picture 2" descr="SCIENCE – CAMBRIDGE FACTOR">
            <a:extLst>
              <a:ext uri="{FF2B5EF4-FFF2-40B4-BE49-F238E27FC236}">
                <a16:creationId xmlns:a16="http://schemas.microsoft.com/office/drawing/2014/main" id="{7B5315F3-AD60-48CE-B67D-DEA3CD424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43" y="3852053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cience games - Our Lady Immaculate ...">
            <a:extLst>
              <a:ext uri="{FF2B5EF4-FFF2-40B4-BE49-F238E27FC236}">
                <a16:creationId xmlns:a16="http://schemas.microsoft.com/office/drawing/2014/main" id="{6DCEC273-43FD-4058-BED1-05C27BEA5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778" y="3223339"/>
            <a:ext cx="232410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42416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</TotalTime>
  <Words>782</Words>
  <Application>Microsoft Office PowerPoint</Application>
  <PresentationFormat>Widescreen</PresentationFormat>
  <Paragraphs>225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Office Theme</vt:lpstr>
      <vt:lpstr>PowerPoint Presentation</vt:lpstr>
      <vt:lpstr>S3 Social Subjects</vt:lpstr>
      <vt:lpstr>S3 Geography</vt:lpstr>
      <vt:lpstr>S3 Modern Studies</vt:lpstr>
      <vt:lpstr>S3 History</vt:lpstr>
      <vt:lpstr>Languages Faculty</vt:lpstr>
      <vt:lpstr>PowerPoint Presentation</vt:lpstr>
      <vt:lpstr>PowerPoint Presentation</vt:lpstr>
      <vt:lpstr>S3 Sciences</vt:lpstr>
      <vt:lpstr>S3 Biology Course</vt:lpstr>
      <vt:lpstr>Biology Careers</vt:lpstr>
      <vt:lpstr>PowerPoint Presentation</vt:lpstr>
      <vt:lpstr>PowerPoint Presentation</vt:lpstr>
      <vt:lpstr>S3 Chemistry Course</vt:lpstr>
      <vt:lpstr>Chemistry Careers</vt:lpstr>
      <vt:lpstr>Physical Education</vt:lpstr>
      <vt:lpstr>What is Elective PE</vt:lpstr>
      <vt:lpstr>What do I do after Elective</vt:lpstr>
      <vt:lpstr>‘What activities do we do?’</vt:lpstr>
      <vt:lpstr>What we expect from you</vt:lpstr>
      <vt:lpstr>Potential Careers with PE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WEBPrendergastM</dc:creator>
  <cp:lastModifiedBy>WEBHunterSM</cp:lastModifiedBy>
  <cp:revision>31</cp:revision>
  <cp:lastPrinted>2026-01-13T16:31:14Z</cp:lastPrinted>
  <dcterms:created xsi:type="dcterms:W3CDTF">2021-12-02T13:20:45Z</dcterms:created>
  <dcterms:modified xsi:type="dcterms:W3CDTF">2026-01-14T08:54:17Z</dcterms:modified>
</cp:coreProperties>
</file>