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  <p:sldMasterId id="2147483759" r:id="rId2"/>
  </p:sldMasterIdLst>
  <p:notesMasterIdLst>
    <p:notesMasterId r:id="rId31"/>
  </p:notesMasterIdLst>
  <p:sldIdLst>
    <p:sldId id="256" r:id="rId3"/>
    <p:sldId id="837" r:id="rId4"/>
    <p:sldId id="260" r:id="rId5"/>
    <p:sldId id="261" r:id="rId6"/>
    <p:sldId id="262" r:id="rId7"/>
    <p:sldId id="263" r:id="rId8"/>
    <p:sldId id="259" r:id="rId9"/>
    <p:sldId id="836" r:id="rId10"/>
    <p:sldId id="835" r:id="rId11"/>
    <p:sldId id="830" r:id="rId12"/>
    <p:sldId id="834" r:id="rId13"/>
    <p:sldId id="833" r:id="rId14"/>
    <p:sldId id="820" r:id="rId15"/>
    <p:sldId id="823" r:id="rId16"/>
    <p:sldId id="819" r:id="rId17"/>
    <p:sldId id="796" r:id="rId18"/>
    <p:sldId id="817" r:id="rId19"/>
    <p:sldId id="818" r:id="rId20"/>
    <p:sldId id="815" r:id="rId21"/>
    <p:sldId id="829" r:id="rId22"/>
    <p:sldId id="828" r:id="rId23"/>
    <p:sldId id="807" r:id="rId24"/>
    <p:sldId id="808" r:id="rId25"/>
    <p:sldId id="809" r:id="rId26"/>
    <p:sldId id="811" r:id="rId27"/>
    <p:sldId id="821" r:id="rId28"/>
    <p:sldId id="822" r:id="rId29"/>
    <p:sldId id="812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57CD"/>
    <a:srgbClr val="B1F4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64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0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C36F7C-45CD-4466-9043-86332CED5855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F30140-0A44-4A3A-A897-E29FC3DE65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144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360CB-D03F-494E-9C78-C1587E78BECF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6735B-1D55-49FA-BFB9-CB58D2277A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9411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360CB-D03F-494E-9C78-C1587E78BECF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6735B-1D55-49FA-BFB9-CB58D2277A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53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360CB-D03F-494E-9C78-C1587E78BECF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6735B-1D55-49FA-BFB9-CB58D2277A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07504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A00E2-42ED-433D-97DC-E4806B830A12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7E22E-4882-477A-9BC8-E01EB74042E9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60580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A00E2-42ED-433D-97DC-E4806B830A12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7E22E-4882-477A-9BC8-E01EB74042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49501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A00E2-42ED-433D-97DC-E4806B830A12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7E22E-4882-477A-9BC8-E01EB74042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92663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A00E2-42ED-433D-97DC-E4806B830A12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7E22E-4882-477A-9BC8-E01EB74042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65083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A00E2-42ED-433D-97DC-E4806B830A12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7E22E-4882-477A-9BC8-E01EB74042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06112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A00E2-42ED-433D-97DC-E4806B830A12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7E22E-4882-477A-9BC8-E01EB74042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5853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A00E2-42ED-433D-97DC-E4806B830A12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7E22E-4882-477A-9BC8-E01EB74042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79084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A00E2-42ED-433D-97DC-E4806B830A12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7E22E-4882-477A-9BC8-E01EB74042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4420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360CB-D03F-494E-9C78-C1587E78BECF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6735B-1D55-49FA-BFB9-CB58D2277A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06856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A00E2-42ED-433D-97DC-E4806B830A12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7E22E-4882-477A-9BC8-E01EB74042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75527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A00E2-42ED-433D-97DC-E4806B830A12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7E22E-4882-477A-9BC8-E01EB74042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3314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A00E2-42ED-433D-97DC-E4806B830A12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7E22E-4882-477A-9BC8-E01EB74042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0135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A00E2-42ED-433D-97DC-E4806B830A12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7E22E-4882-477A-9BC8-E01EB74042E9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395469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A00E2-42ED-433D-97DC-E4806B830A12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7E22E-4882-477A-9BC8-E01EB74042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35247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A00E2-42ED-433D-97DC-E4806B830A12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7E22E-4882-477A-9BC8-E01EB74042E9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647423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A00E2-42ED-433D-97DC-E4806B830A12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7E22E-4882-477A-9BC8-E01EB74042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3901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A00E2-42ED-433D-97DC-E4806B830A12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7E22E-4882-477A-9BC8-E01EB74042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55542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A00E2-42ED-433D-97DC-E4806B830A12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7E22E-4882-477A-9BC8-E01EB74042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6790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360CB-D03F-494E-9C78-C1587E78BECF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6735B-1D55-49FA-BFB9-CB58D2277A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4703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360CB-D03F-494E-9C78-C1587E78BECF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6735B-1D55-49FA-BFB9-CB58D2277A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5474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360CB-D03F-494E-9C78-C1587E78BECF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6735B-1D55-49FA-BFB9-CB58D2277A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785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360CB-D03F-494E-9C78-C1587E78BECF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6735B-1D55-49FA-BFB9-CB58D2277A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3588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360CB-D03F-494E-9C78-C1587E78BECF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6735B-1D55-49FA-BFB9-CB58D2277A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0558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360CB-D03F-494E-9C78-C1587E78BECF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6735B-1D55-49FA-BFB9-CB58D2277A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5071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360CB-D03F-494E-9C78-C1587E78BECF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6735B-1D55-49FA-BFB9-CB58D2277A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3693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A00E2-42ED-433D-97DC-E4806B830A12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7E22E-4882-477A-9BC8-E01EB74042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7137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44A00E2-42ED-433D-97DC-E4806B830A12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127E22E-4882-477A-9BC8-E01EB74042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74708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hyperlink" Target="http://theactorsenterprise.blogspot.com/2010/05/market-your-acting-career-tip-7-demo.html" TargetMode="Externa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hyperlink" Target="http://www.flickr.com/photos/litetra/4475699692/" TargetMode="Externa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hyperlink" Target="https://avnation.tv/2020/03/digicos-quantum-7t-console-goes-on-a-wicked-tour/" TargetMode="External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flickr.com/photos/pumalab/8679173194/" TargetMode="Externa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hyperlink" Target="https://pxhere.com/en/photo/719913" TargetMode="External"/><Relationship Id="rId7" Type="http://schemas.openxmlformats.org/officeDocument/2006/relationships/hyperlink" Target="https://pxhere.com/en/photo/629814" TargetMode="External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0.jpeg"/><Relationship Id="rId5" Type="http://schemas.openxmlformats.org/officeDocument/2006/relationships/image" Target="../media/image49.png"/><Relationship Id="rId10" Type="http://schemas.openxmlformats.org/officeDocument/2006/relationships/image" Target="../media/image52.jpeg"/><Relationship Id="rId4" Type="http://schemas.openxmlformats.org/officeDocument/2006/relationships/image" Target="../media/image48.jpg"/><Relationship Id="rId9" Type="http://schemas.openxmlformats.org/officeDocument/2006/relationships/image" Target="../media/image42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webprendergastm.ACSCHOOLS\AppData\Local\Microsoft\Windows\Temporary Internet Files\Content.IE5\FMN41SY2\choices[1].jpg">
            <a:extLst>
              <a:ext uri="{FF2B5EF4-FFF2-40B4-BE49-F238E27FC236}">
                <a16:creationId xmlns:a16="http://schemas.microsoft.com/office/drawing/2014/main" id="{27E49794-AFF5-4DD4-A925-CA1FF15708E2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00" b="97600" l="522" r="94783">
                        <a14:foregroundMark x1="30087" y1="25000" x2="30087" y2="25000"/>
                        <a14:foregroundMark x1="29043" y1="23400" x2="31478" y2="21400"/>
                        <a14:foregroundMark x1="74435" y1="8600" x2="76000" y2="6600"/>
                        <a14:foregroundMark x1="77391" y1="3000" x2="77391" y2="3000"/>
                        <a14:foregroundMark x1="90609" y1="49200" x2="90609" y2="49200"/>
                        <a14:foregroundMark x1="93043" y1="48000" x2="93043" y2="48000"/>
                        <a14:foregroundMark x1="94783" y1="47600" x2="94783" y2="47600"/>
                        <a14:foregroundMark x1="20870" y1="91600" x2="20870" y2="91600"/>
                        <a14:foregroundMark x1="22957" y1="61000" x2="522" y2="97600"/>
                        <a14:foregroundMark x1="12174" y1="47200" x2="12174" y2="47200"/>
                        <a14:foregroundMark x1="19478" y1="44400" x2="10435" y2="49600"/>
                        <a14:foregroundMark x1="9391" y1="48400" x2="8000" y2="48400"/>
                        <a14:foregroundMark x1="11130" y1="45200" x2="11478" y2="42400"/>
                        <a14:foregroundMark x1="10435" y1="48000" x2="6261" y2="48000"/>
                        <a14:foregroundMark x1="9043" y1="47200" x2="8000" y2="47200"/>
                        <a14:foregroundMark x1="11130" y1="43200" x2="6957" y2="48400"/>
                        <a14:foregroundMark x1="11826" y1="44400" x2="5913" y2="46000"/>
                        <a14:foregroundMark x1="11478" y1="42000" x2="3478" y2="52800"/>
                        <a14:foregroundMark x1="9043" y1="42000" x2="7304" y2="45600"/>
                        <a14:foregroundMark x1="9043" y1="41600" x2="2261" y2="50800"/>
                        <a14:foregroundMark x1="31130" y1="16600" x2="19652" y2="27600"/>
                        <a14:foregroundMark x1="19652" y1="27600" x2="18783" y2="29400"/>
                        <a14:foregroundMark x1="30087" y1="11000" x2="16696" y2="26400"/>
                        <a14:foregroundMark x1="16696" y1="26400" x2="10609" y2="40600"/>
                        <a14:foregroundMark x1="10609" y1="40600" x2="10435" y2="42800"/>
                        <a14:foregroundMark x1="13565" y1="23800" x2="5217" y2="56600"/>
                        <a14:foregroundMark x1="5217" y1="56600" x2="5565" y2="59400"/>
                        <a14:foregroundMark x1="17391" y1="46800" x2="5217" y2="60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" y="3705860"/>
            <a:ext cx="3625215" cy="3152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137A49B-A95B-46E1-84D6-6B4D19F604F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809" y="6549548"/>
            <a:ext cx="12192000" cy="3336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0CA46C2-0FD6-4771-AC71-90971105F0C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546" y="368141"/>
            <a:ext cx="2143125" cy="2143125"/>
          </a:xfrm>
          <a:prstGeom prst="ellipse">
            <a:avLst/>
          </a:prstGeom>
          <a:noFill/>
        </p:spPr>
      </p:pic>
      <p:sp>
        <p:nvSpPr>
          <p:cNvPr id="6" name="Text Box 6115">
            <a:extLst>
              <a:ext uri="{FF2B5EF4-FFF2-40B4-BE49-F238E27FC236}">
                <a16:creationId xmlns:a16="http://schemas.microsoft.com/office/drawing/2014/main" id="{DD1F8E0E-F9F8-46F3-A664-BB1727F4CFE5}"/>
              </a:ext>
            </a:extLst>
          </p:cNvPr>
          <p:cNvSpPr txBox="1"/>
          <p:nvPr/>
        </p:nvSpPr>
        <p:spPr>
          <a:xfrm>
            <a:off x="2607307" y="5480684"/>
            <a:ext cx="7381557" cy="544195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800" b="1" i="1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Article 29:</a:t>
            </a:r>
            <a:r>
              <a:rPr lang="en-US" sz="2800" b="1" i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Education must develop every child’s personality, talents and abilities to the full.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6DBE55-435C-4A78-BCA2-AC3A171FFDB3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7156" y="5237956"/>
            <a:ext cx="1648143" cy="1210945"/>
          </a:xfrm>
          <a:prstGeom prst="rect">
            <a:avLst/>
          </a:prstGeom>
          <a:noFill/>
        </p:spPr>
      </p:pic>
      <p:pic>
        <p:nvPicPr>
          <p:cNvPr id="1026" name="Picture 2" descr="Rendered Image">
            <a:extLst>
              <a:ext uri="{FF2B5EF4-FFF2-40B4-BE49-F238E27FC236}">
                <a16:creationId xmlns:a16="http://schemas.microsoft.com/office/drawing/2014/main" id="{0410A2CE-C0FF-4030-8528-771DF9953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18" y="2587308"/>
            <a:ext cx="12095782" cy="1306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446FCFF-8F30-41FA-8F48-8B517B9B532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41593"/>
            <a:ext cx="12192000" cy="333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855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6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733425" y="574676"/>
            <a:ext cx="10779933" cy="5572139"/>
          </a:xfrm>
          <a:prstGeom prst="rect">
            <a:avLst/>
          </a:prstGeom>
          <a:solidFill>
            <a:srgbClr val="FFFFFF">
              <a:alpha val="60001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0" y="331788"/>
            <a:ext cx="10988389" cy="6143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79634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8E96131-39C9-3A2D-219D-CDF0E66DF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6" descr="Text&#10;&#10;Description automatically generated">
            <a:extLst>
              <a:ext uri="{FF2B5EF4-FFF2-40B4-BE49-F238E27FC236}">
                <a16:creationId xmlns:a16="http://schemas.microsoft.com/office/drawing/2014/main" id="{C168BAA9-E72C-DE93-2AC4-08EDDB3330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5" b="21229"/>
          <a:stretch/>
        </p:blipFill>
        <p:spPr>
          <a:xfrm>
            <a:off x="-54429" y="-761"/>
            <a:ext cx="12311786" cy="6861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68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07"/>
          <a:stretch/>
        </p:blipFill>
        <p:spPr>
          <a:xfrm>
            <a:off x="-101600" y="-12700"/>
            <a:ext cx="12391282" cy="6858000"/>
          </a:xfrm>
        </p:spPr>
      </p:pic>
    </p:spTree>
    <p:extLst>
      <p:ext uri="{BB962C8B-B14F-4D97-AF65-F5344CB8AC3E}">
        <p14:creationId xmlns:p14="http://schemas.microsoft.com/office/powerpoint/2010/main" val="727145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84777" y="448252"/>
            <a:ext cx="11188700" cy="5984875"/>
          </a:xfrm>
          <a:prstGeom prst="rect">
            <a:avLst/>
          </a:prstGeom>
          <a:solidFill>
            <a:srgbClr val="B1F4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0030" y="3015456"/>
            <a:ext cx="4394200" cy="2378075"/>
          </a:xfrm>
        </p:spPr>
        <p:txBody>
          <a:bodyPr>
            <a:noAutofit/>
          </a:bodyPr>
          <a:lstStyle/>
          <a:p>
            <a:r>
              <a:rPr lang="en-GB" sz="3600" dirty="0">
                <a:latin typeface="Century Gothic" panose="020B0502020202020204" pitchFamily="34" charset="0"/>
              </a:rPr>
              <a:t>Art</a:t>
            </a:r>
          </a:p>
          <a:p>
            <a:r>
              <a:rPr lang="en-GB" sz="3600" dirty="0">
                <a:latin typeface="Century Gothic" panose="020B0502020202020204" pitchFamily="34" charset="0"/>
              </a:rPr>
              <a:t>Photography</a:t>
            </a:r>
          </a:p>
          <a:p>
            <a:r>
              <a:rPr lang="en-GB" sz="3600" dirty="0">
                <a:latin typeface="Century Gothic" panose="020B0502020202020204" pitchFamily="34" charset="0"/>
              </a:rPr>
              <a:t>Drama</a:t>
            </a:r>
          </a:p>
          <a:p>
            <a:r>
              <a:rPr lang="en-GB" sz="3600" dirty="0">
                <a:latin typeface="Century Gothic" panose="020B0502020202020204" pitchFamily="34" charset="0"/>
              </a:rPr>
              <a:t>Music</a:t>
            </a:r>
          </a:p>
          <a:p>
            <a:r>
              <a:rPr lang="en-GB" sz="3600" dirty="0">
                <a:latin typeface="Century Gothic" panose="020B0502020202020204" pitchFamily="34" charset="0"/>
              </a:rPr>
              <a:t>Music Technology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4599" y="3507582"/>
            <a:ext cx="2582863" cy="25828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37" y="4001294"/>
            <a:ext cx="2524125" cy="18097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594" y="184413"/>
            <a:ext cx="4881360" cy="169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7796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349" y="174567"/>
            <a:ext cx="9493266" cy="6567056"/>
          </a:xfrm>
          <a:prstGeom prst="rect">
            <a:avLst/>
          </a:prstGeom>
          <a:ln w="5715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369958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2100" y="126460"/>
            <a:ext cx="11684000" cy="6553740"/>
          </a:xfrm>
          <a:prstGeom prst="rect">
            <a:avLst/>
          </a:prstGeom>
          <a:solidFill>
            <a:srgbClr val="B1F4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A40EFE-8C63-4E2A-8C73-5E467BDDA0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19"/>
            <a:ext cx="12158349" cy="685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4301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3BCD895-82A2-461A-A85A-5BF2F425FEA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BF1FF"/>
          </a:solidFill>
          <a:ln>
            <a:solidFill>
              <a:srgbClr val="8BF1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014E01-E87E-46B4-BC0F-3F96E38285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900" y="-60849"/>
            <a:ext cx="9639300" cy="6979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7998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3700" y="201246"/>
            <a:ext cx="11607800" cy="6453554"/>
          </a:xfrm>
          <a:prstGeom prst="rect">
            <a:avLst/>
          </a:prstGeom>
          <a:solidFill>
            <a:srgbClr val="B1F4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1BEE46-551A-4259-A8A8-805F21AB6C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82949" y="1455437"/>
            <a:ext cx="3931924" cy="488328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endParaRPr lang="en-GB" sz="500" dirty="0">
              <a:latin typeface="+mj-lt"/>
            </a:endParaRPr>
          </a:p>
          <a:p>
            <a:pPr marL="0" lvl="1" algn="l"/>
            <a:endParaRPr lang="en-GB" sz="1600" b="1" dirty="0">
              <a:latin typeface="Calibri Light"/>
              <a:ea typeface="+mn-lt"/>
              <a:cs typeface="Calibri Light"/>
            </a:endParaRPr>
          </a:p>
          <a:p>
            <a:pPr marL="285750" lvl="1" indent="-285750" algn="l">
              <a:buChar char="•"/>
            </a:pPr>
            <a:r>
              <a:rPr lang="en-GB" sz="1600" dirty="0">
                <a:latin typeface="Century Gothic"/>
              </a:rPr>
              <a:t>3 periods each week</a:t>
            </a:r>
            <a:endParaRPr lang="en-US" sz="1600" dirty="0">
              <a:latin typeface="Century Gothic"/>
              <a:ea typeface="+mn-lt"/>
              <a:cs typeface="+mn-lt"/>
            </a:endParaRPr>
          </a:p>
          <a:p>
            <a:pPr marL="285750" indent="-285750" algn="l">
              <a:buChar char="•"/>
            </a:pPr>
            <a:r>
              <a:rPr lang="en-GB" sz="1600" b="1" dirty="0">
                <a:latin typeface="Century Gothic"/>
              </a:rPr>
              <a:t>LOADS</a:t>
            </a:r>
            <a:r>
              <a:rPr lang="en-GB" sz="1600" dirty="0">
                <a:latin typeface="Century Gothic"/>
              </a:rPr>
              <a:t> of practical </a:t>
            </a:r>
            <a:r>
              <a:rPr lang="en-GB" sz="1600" dirty="0">
                <a:latin typeface="Century Gothic"/>
                <a:cs typeface="Calibri Light"/>
              </a:rPr>
              <a:t>work!</a:t>
            </a:r>
            <a:endParaRPr lang="en-GB" sz="1600" dirty="0">
              <a:ea typeface="+mn-lt"/>
              <a:cs typeface="+mn-lt"/>
            </a:endParaRPr>
          </a:p>
          <a:p>
            <a:pPr algn="l"/>
            <a:endParaRPr lang="en-GB" sz="1600" dirty="0">
              <a:latin typeface="Century Gothic"/>
              <a:ea typeface="+mn-lt"/>
              <a:cs typeface="Calibri Light"/>
            </a:endParaRPr>
          </a:p>
          <a:p>
            <a:pPr marL="285750" indent="-285750" algn="l">
              <a:buChar char="•"/>
            </a:pPr>
            <a:r>
              <a:rPr lang="en-GB" sz="1600" dirty="0">
                <a:latin typeface="Century Gothic"/>
              </a:rPr>
              <a:t>Lots of voice work, movement work, taking on a range of different characters</a:t>
            </a:r>
            <a:endParaRPr lang="en-GB" sz="1600" dirty="0">
              <a:ea typeface="+mn-lt"/>
              <a:cs typeface="+mn-lt"/>
            </a:endParaRPr>
          </a:p>
          <a:p>
            <a:pPr marL="285750" indent="-285750" algn="l">
              <a:buChar char="•"/>
            </a:pPr>
            <a:r>
              <a:rPr lang="en-GB" sz="1600" dirty="0">
                <a:latin typeface="Century Gothic"/>
                <a:ea typeface="+mn-lt"/>
                <a:cs typeface="+mn-lt"/>
              </a:rPr>
              <a:t>You can be assessed as an Actor, Lighting Operator, Sound Operator, Set Designer, Costume Designer, Prop Maker or Hair &amp; Make-up Artist</a:t>
            </a:r>
            <a:endParaRPr lang="en-GB" sz="1600" dirty="0">
              <a:ea typeface="+mn-lt"/>
              <a:cs typeface="+mn-lt"/>
            </a:endParaRPr>
          </a:p>
          <a:p>
            <a:pPr marL="285750" indent="-285750" algn="l">
              <a:buChar char="•"/>
            </a:pPr>
            <a:r>
              <a:rPr lang="en-GB" sz="1600" dirty="0">
                <a:latin typeface="Century Gothic"/>
                <a:ea typeface="+mn-lt"/>
                <a:cs typeface="+mn-lt"/>
              </a:rPr>
              <a:t>Devised and script-based</a:t>
            </a:r>
            <a:endParaRPr lang="en-GB" sz="1600" dirty="0">
              <a:ea typeface="+mn-lt"/>
              <a:cs typeface="+mn-lt"/>
            </a:endParaRPr>
          </a:p>
          <a:p>
            <a:pPr marL="285750" indent="-285750" algn="l">
              <a:buChar char="•"/>
            </a:pPr>
            <a:r>
              <a:rPr lang="en-GB" sz="1600" dirty="0">
                <a:latin typeface="Century Gothic"/>
                <a:ea typeface="+mn-lt"/>
                <a:cs typeface="+mn-lt"/>
              </a:rPr>
              <a:t>Speak to someone in S3 who already studies the course for an honest review!</a:t>
            </a:r>
            <a:endParaRPr lang="en-US" sz="1600" dirty="0">
              <a:ea typeface="+mn-lt"/>
              <a:cs typeface="+mn-lt"/>
            </a:endParaRPr>
          </a:p>
          <a:p>
            <a:pPr marL="285750" indent="-285750">
              <a:buChar char="•"/>
            </a:pPr>
            <a:endParaRPr lang="en-GB" sz="1600" dirty="0">
              <a:ea typeface="+mn-lt"/>
              <a:cs typeface="+mn-lt"/>
            </a:endParaRPr>
          </a:p>
          <a:p>
            <a:pPr marL="285750" indent="-285750" algn="l">
              <a:buChar char="•"/>
            </a:pPr>
            <a:endParaRPr lang="en-GB" sz="1600" dirty="0">
              <a:latin typeface="Century Gothic"/>
              <a:ea typeface="+mn-lt"/>
              <a:cs typeface="+mn-lt"/>
            </a:endParaRPr>
          </a:p>
          <a:p>
            <a:pPr algn="l"/>
            <a:endParaRPr lang="en-GB" sz="1600" dirty="0">
              <a:latin typeface="Century Gothic"/>
              <a:ea typeface="+mn-lt"/>
              <a:cs typeface="+mn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500" dirty="0">
              <a:latin typeface="+mj-lt"/>
              <a:cs typeface="Calibri Ligh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500" dirty="0">
              <a:latin typeface="+mj-lt"/>
            </a:endParaRPr>
          </a:p>
        </p:txBody>
      </p:sp>
      <p:pic>
        <p:nvPicPr>
          <p:cNvPr id="7" name="Picture 6" descr="Venetian Mask Free Stock Photo - Public Domain Pictures">
            <a:extLst>
              <a:ext uri="{FF2B5EF4-FFF2-40B4-BE49-F238E27FC236}">
                <a16:creationId xmlns:a16="http://schemas.microsoft.com/office/drawing/2014/main" id="{4044B4A4-FA38-4657-BC6F-DB6C1012C0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58" r="13658"/>
          <a:stretch/>
        </p:blipFill>
        <p:spPr>
          <a:xfrm>
            <a:off x="929858" y="882035"/>
            <a:ext cx="3117933" cy="3217257"/>
          </a:xfrm>
          <a:prstGeom prst="rect">
            <a:avLst/>
          </a:prstGeom>
        </p:spPr>
      </p:pic>
      <p:pic>
        <p:nvPicPr>
          <p:cNvPr id="18" name="Picture 17" descr="Spotlight Free Stock Photo - Public Domain Pictures">
            <a:extLst>
              <a:ext uri="{FF2B5EF4-FFF2-40B4-BE49-F238E27FC236}">
                <a16:creationId xmlns:a16="http://schemas.microsoft.com/office/drawing/2014/main" id="{A8E2A003-3269-416D-BBBA-AC0882231A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507" b="4507"/>
          <a:stretch/>
        </p:blipFill>
        <p:spPr>
          <a:xfrm>
            <a:off x="4201498" y="882038"/>
            <a:ext cx="3118104" cy="1895655"/>
          </a:xfrm>
          <a:prstGeom prst="rect">
            <a:avLst/>
          </a:prstGeom>
        </p:spPr>
      </p:pic>
      <p:pic>
        <p:nvPicPr>
          <p:cNvPr id="14" name="Picture 13" descr="A picture containing floor, building, purple&#10;&#10;Description automatically generated">
            <a:extLst>
              <a:ext uri="{FF2B5EF4-FFF2-40B4-BE49-F238E27FC236}">
                <a16:creationId xmlns:a16="http://schemas.microsoft.com/office/drawing/2014/main" id="{AA755F84-6D0E-4A8D-A0B4-851AEEFD8C9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506" b="506"/>
          <a:stretch/>
        </p:blipFill>
        <p:spPr>
          <a:xfrm>
            <a:off x="929858" y="4250530"/>
            <a:ext cx="3117933" cy="18928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7408C6B-3191-48F9-877E-B5B44C424D9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t="8728" b="8728"/>
          <a:stretch/>
        </p:blipFill>
        <p:spPr>
          <a:xfrm>
            <a:off x="4201498" y="2926078"/>
            <a:ext cx="3118104" cy="321725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8A78E8-6FC3-C019-5C30-4AEDE9B568A8}"/>
              </a:ext>
            </a:extLst>
          </p:cNvPr>
          <p:cNvSpPr txBox="1"/>
          <p:nvPr/>
        </p:nvSpPr>
        <p:spPr>
          <a:xfrm>
            <a:off x="8006861" y="201246"/>
            <a:ext cx="3690815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5400" b="1" dirty="0">
                <a:latin typeface="Century Gothic"/>
                <a:ea typeface="+mn-lt"/>
                <a:cs typeface="+mn-lt"/>
              </a:rPr>
              <a:t>Drama</a:t>
            </a:r>
            <a:endParaRPr lang="en-GB" sz="5400">
              <a:latin typeface="Century Gothic"/>
              <a:ea typeface="+mn-lt"/>
              <a:cs typeface="+mn-lt"/>
            </a:endParaRPr>
          </a:p>
          <a:p>
            <a:endParaRPr lang="en-GB" sz="5400" b="1" dirty="0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9102421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3700" y="201246"/>
            <a:ext cx="11633200" cy="6504409"/>
          </a:xfrm>
          <a:prstGeom prst="rect">
            <a:avLst/>
          </a:prstGeom>
          <a:solidFill>
            <a:srgbClr val="B1F4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1BEE46-551A-4259-A8A8-805F21AB6C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73309" y="1266726"/>
            <a:ext cx="4553591" cy="5665131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algn="l"/>
            <a:endParaRPr lang="en-GB" sz="500" dirty="0">
              <a:latin typeface="+mj-lt"/>
            </a:endParaRPr>
          </a:p>
          <a:p>
            <a:pPr marL="285750" lvl="1" indent="-285750" algn="l">
              <a:buChar char="•"/>
            </a:pPr>
            <a:r>
              <a:rPr lang="en-GB" sz="1500" dirty="0">
                <a:latin typeface="Century Gothic"/>
                <a:ea typeface="+mn-lt"/>
                <a:cs typeface="+mn-lt"/>
              </a:rPr>
              <a:t>S3 Drama leads to… </a:t>
            </a:r>
            <a:endParaRPr lang="en-US" sz="1500" dirty="0">
              <a:latin typeface="Century Gothic"/>
              <a:ea typeface="+mn-lt"/>
              <a:cs typeface="+mn-lt"/>
            </a:endParaRPr>
          </a:p>
          <a:p>
            <a:pPr marL="285750" lvl="1" indent="-285750" algn="l">
              <a:buChar char="•"/>
            </a:pPr>
            <a:r>
              <a:rPr lang="en-GB" sz="1500" dirty="0">
                <a:latin typeface="Century Gothic"/>
                <a:ea typeface="+mn-lt"/>
                <a:cs typeface="+mn-lt"/>
              </a:rPr>
              <a:t>N4 / N5 Drama leads to…</a:t>
            </a:r>
            <a:endParaRPr lang="en-US" sz="1500" dirty="0">
              <a:latin typeface="Century Gothic"/>
              <a:ea typeface="+mn-lt"/>
              <a:cs typeface="+mn-lt"/>
            </a:endParaRPr>
          </a:p>
          <a:p>
            <a:pPr marL="285750" indent="-285750" algn="l">
              <a:buChar char="•"/>
            </a:pPr>
            <a:r>
              <a:rPr lang="en-GB" sz="1500" dirty="0">
                <a:latin typeface="Century Gothic"/>
                <a:cs typeface="Calibri"/>
              </a:rPr>
              <a:t>Higher</a:t>
            </a:r>
            <a:r>
              <a:rPr lang="en-GB" sz="1500" dirty="0">
                <a:latin typeface="Century Gothic"/>
                <a:ea typeface="+mn-lt"/>
                <a:cs typeface="+mn-lt"/>
              </a:rPr>
              <a:t> / Advanced Higher Drama…</a:t>
            </a:r>
          </a:p>
          <a:p>
            <a:pPr marL="285750" indent="-285750" algn="l">
              <a:buChar char="•"/>
            </a:pPr>
            <a:r>
              <a:rPr lang="en-GB" sz="1500" dirty="0">
                <a:latin typeface="Century Gothic"/>
                <a:ea typeface="+mn-lt"/>
                <a:cs typeface="+mn-lt"/>
              </a:rPr>
              <a:t>Could lead to studying Drama / Technical Theatre / Musical Theatre</a:t>
            </a:r>
          </a:p>
          <a:p>
            <a:pPr algn="l"/>
            <a:r>
              <a:rPr lang="en-GB" sz="1500" b="1" dirty="0">
                <a:latin typeface="Century Gothic"/>
                <a:ea typeface="+mn-lt"/>
                <a:cs typeface="+mn-lt"/>
              </a:rPr>
              <a:t>OR…</a:t>
            </a:r>
            <a:endParaRPr lang="en-GB" sz="1500" b="1" dirty="0">
              <a:latin typeface="Century Gothic"/>
              <a:cs typeface="Calibri"/>
            </a:endParaRPr>
          </a:p>
          <a:p>
            <a:pPr algn="l"/>
            <a:r>
              <a:rPr lang="en-GB" sz="1500" dirty="0">
                <a:latin typeface="Century Gothic"/>
                <a:ea typeface="+mn-lt"/>
                <a:cs typeface="+mn-lt"/>
              </a:rPr>
              <a:t>Drama will help provide you with excellent skills for </a:t>
            </a:r>
            <a:r>
              <a:rPr lang="en-GB" sz="1500" u="sng" dirty="0">
                <a:latin typeface="Century Gothic"/>
                <a:ea typeface="+mn-lt"/>
                <a:cs typeface="+mn-lt"/>
              </a:rPr>
              <a:t>ANY</a:t>
            </a:r>
            <a:r>
              <a:rPr lang="en-GB" sz="1500" dirty="0">
                <a:latin typeface="Century Gothic"/>
                <a:ea typeface="+mn-lt"/>
                <a:cs typeface="+mn-lt"/>
              </a:rPr>
              <a:t> course or job in the future:</a:t>
            </a:r>
          </a:p>
          <a:p>
            <a:pPr marL="285750" indent="-285750" algn="l">
              <a:buChar char="•"/>
            </a:pPr>
            <a:r>
              <a:rPr lang="en-GB" sz="1500" dirty="0">
                <a:latin typeface="Century Gothic"/>
                <a:ea typeface="+mn-lt"/>
                <a:cs typeface="+mn-lt"/>
              </a:rPr>
              <a:t>Marketing</a:t>
            </a:r>
          </a:p>
          <a:p>
            <a:pPr marL="285750" indent="-285750" algn="l">
              <a:buChar char="•"/>
            </a:pPr>
            <a:r>
              <a:rPr lang="en-GB" sz="1500" dirty="0">
                <a:latin typeface="Century Gothic"/>
                <a:ea typeface="+mn-lt"/>
                <a:cs typeface="+mn-lt"/>
              </a:rPr>
              <a:t>Content Creator </a:t>
            </a:r>
          </a:p>
          <a:p>
            <a:pPr marL="285750" indent="-285750" algn="l">
              <a:buChar char="•"/>
            </a:pPr>
            <a:r>
              <a:rPr lang="en-GB" sz="1500" dirty="0">
                <a:latin typeface="Century Gothic"/>
                <a:ea typeface="+mn-lt"/>
                <a:cs typeface="+mn-lt"/>
              </a:rPr>
              <a:t>Events Management</a:t>
            </a:r>
          </a:p>
          <a:p>
            <a:pPr marL="285750" indent="-285750" algn="l">
              <a:buChar char="•"/>
            </a:pPr>
            <a:r>
              <a:rPr lang="en-GB" sz="1500" dirty="0">
                <a:latin typeface="Century Gothic"/>
                <a:ea typeface="+mn-lt"/>
                <a:cs typeface="+mn-lt"/>
              </a:rPr>
              <a:t>Costume Design</a:t>
            </a:r>
          </a:p>
          <a:p>
            <a:pPr marL="285750" indent="-285750" algn="l">
              <a:buChar char="•"/>
            </a:pPr>
            <a:r>
              <a:rPr lang="en-GB" sz="1500" dirty="0">
                <a:latin typeface="Century Gothic"/>
                <a:ea typeface="+mn-lt"/>
                <a:cs typeface="+mn-lt"/>
              </a:rPr>
              <a:t>Publishing</a:t>
            </a:r>
            <a:endParaRPr lang="en-GB" sz="2200" dirty="0">
              <a:latin typeface="Century Gothic"/>
            </a:endParaRPr>
          </a:p>
          <a:p>
            <a:pPr marL="285750" indent="-285750" algn="l">
              <a:buFont typeface="Arial,Sans-Serif" panose="020B0604020202020204" pitchFamily="34" charset="0"/>
              <a:buChar char="•"/>
            </a:pPr>
            <a:r>
              <a:rPr lang="en-GB" sz="1500" dirty="0">
                <a:latin typeface="Century Gothic"/>
                <a:ea typeface="+mn-lt"/>
                <a:cs typeface="+mn-lt"/>
              </a:rPr>
              <a:t>Computer Games Development</a:t>
            </a:r>
          </a:p>
          <a:p>
            <a:pPr marL="285750" indent="-285750" algn="l">
              <a:buFont typeface="Arial,Sans-Serif" panose="020B0604020202020204" pitchFamily="34" charset="0"/>
              <a:buChar char="•"/>
            </a:pPr>
            <a:r>
              <a:rPr lang="en-GB" sz="1500" dirty="0">
                <a:latin typeface="Century Gothic"/>
                <a:ea typeface="+mn-lt"/>
                <a:cs typeface="+mn-lt"/>
              </a:rPr>
              <a:t>Teaching English Abroad</a:t>
            </a:r>
          </a:p>
          <a:p>
            <a:endParaRPr lang="en-GB" sz="1600" dirty="0">
              <a:latin typeface="Calibri" panose="020F0502020204030204"/>
              <a:ea typeface="+mn-lt"/>
              <a:cs typeface="Calibri" panose="020F0502020204030204"/>
            </a:endParaRPr>
          </a:p>
          <a:p>
            <a:pPr algn="l"/>
            <a:r>
              <a:rPr lang="en-GB" sz="1900" dirty="0">
                <a:latin typeface="Century Gothic"/>
                <a:ea typeface="+mn-lt"/>
                <a:cs typeface="Calibri" panose="020F0502020204030204"/>
              </a:rPr>
              <a:t>Drama will also help you in </a:t>
            </a:r>
            <a:r>
              <a:rPr lang="en-GB" sz="1900" b="1" dirty="0">
                <a:latin typeface="Century Gothic"/>
                <a:ea typeface="+mn-lt"/>
                <a:cs typeface="Calibri" panose="020F0502020204030204"/>
              </a:rPr>
              <a:t>any</a:t>
            </a:r>
            <a:r>
              <a:rPr lang="en-GB" sz="1900" dirty="0">
                <a:latin typeface="Century Gothic"/>
                <a:ea typeface="+mn-lt"/>
                <a:cs typeface="Calibri" panose="020F0502020204030204"/>
              </a:rPr>
              <a:t> job where you present information to colleagues plus it will give you confidence in interview situations to help you land your dream job! </a:t>
            </a:r>
          </a:p>
          <a:p>
            <a:pPr algn="l"/>
            <a:endParaRPr lang="en-GB" sz="1600" dirty="0">
              <a:latin typeface="Century Gothic"/>
              <a:ea typeface="+mn-lt"/>
              <a:cs typeface="Calibri" panose="020F0502020204030204"/>
            </a:endParaRPr>
          </a:p>
          <a:p>
            <a:pPr marL="342900" indent="-342900" algn="l">
              <a:buChar char="•"/>
            </a:pPr>
            <a:endParaRPr lang="en-GB" sz="500" dirty="0">
              <a:latin typeface="Calibri Light" panose="020F0302020204030204"/>
              <a:ea typeface="+mn-lt"/>
              <a:cs typeface="Calibri Light"/>
            </a:endParaRPr>
          </a:p>
          <a:p>
            <a:pPr marL="342900" indent="-342900" algn="l">
              <a:buChar char="•"/>
            </a:pPr>
            <a:endParaRPr lang="en-GB" sz="500" dirty="0">
              <a:latin typeface="Calibri Light" panose="020F0302020204030204"/>
              <a:cs typeface="Calibri Light"/>
            </a:endParaRPr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4044B4A4-FA38-4657-BC6F-DB6C1012C0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80" r="13680"/>
          <a:stretch/>
        </p:blipFill>
        <p:spPr>
          <a:xfrm>
            <a:off x="929858" y="882035"/>
            <a:ext cx="3117933" cy="3217257"/>
          </a:xfrm>
          <a:prstGeom prst="rect">
            <a:avLst/>
          </a:prstGeom>
        </p:spPr>
      </p:pic>
      <p:pic>
        <p:nvPicPr>
          <p:cNvPr id="18" name="Picture 17" descr="A picture containing text, building, several&#10;&#10;Description automatically generated">
            <a:extLst>
              <a:ext uri="{FF2B5EF4-FFF2-40B4-BE49-F238E27FC236}">
                <a16:creationId xmlns:a16="http://schemas.microsoft.com/office/drawing/2014/main" id="{A8E2A003-3269-416D-BBBA-AC0882231A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16" b="5116"/>
          <a:stretch/>
        </p:blipFill>
        <p:spPr>
          <a:xfrm>
            <a:off x="4201498" y="882038"/>
            <a:ext cx="3118104" cy="189565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A755F84-6D0E-4A8D-A0B4-851AEEFD8C9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2715" b="2715"/>
          <a:stretch/>
        </p:blipFill>
        <p:spPr>
          <a:xfrm>
            <a:off x="929858" y="4250530"/>
            <a:ext cx="3117933" cy="1892808"/>
          </a:xfrm>
          <a:prstGeom prst="rect">
            <a:avLst/>
          </a:prstGeom>
        </p:spPr>
      </p:pic>
      <p:pic>
        <p:nvPicPr>
          <p:cNvPr id="5" name="Picture 4" descr="A picture containing text, indoor, computer, computer&#10;&#10;Description automatically generated">
            <a:extLst>
              <a:ext uri="{FF2B5EF4-FFF2-40B4-BE49-F238E27FC236}">
                <a16:creationId xmlns:a16="http://schemas.microsoft.com/office/drawing/2014/main" id="{17408C6B-3191-48F9-877E-B5B44C424D9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512" r="18512"/>
          <a:stretch/>
        </p:blipFill>
        <p:spPr>
          <a:xfrm>
            <a:off x="4201498" y="2926078"/>
            <a:ext cx="3118104" cy="321725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8A78E8-6FC3-C019-5C30-4AEDE9B568A8}"/>
              </a:ext>
            </a:extLst>
          </p:cNvPr>
          <p:cNvSpPr txBox="1"/>
          <p:nvPr/>
        </p:nvSpPr>
        <p:spPr>
          <a:xfrm>
            <a:off x="7332751" y="201246"/>
            <a:ext cx="4413738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b="1" dirty="0">
                <a:latin typeface="Century Gothic"/>
                <a:ea typeface="+mn-lt"/>
                <a:cs typeface="+mn-lt"/>
              </a:rPr>
              <a:t>Progression &amp; Career Pathways…</a:t>
            </a:r>
            <a:endParaRPr lang="en-GB" sz="3600" dirty="0">
              <a:latin typeface="Century Gothic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221131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19100" y="406400"/>
            <a:ext cx="11395773" cy="5932322"/>
          </a:xfrm>
          <a:prstGeom prst="rect">
            <a:avLst/>
          </a:prstGeom>
          <a:solidFill>
            <a:srgbClr val="B1F4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1BEE46-551A-4259-A8A8-805F21AB6C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23189" y="1455437"/>
            <a:ext cx="4291684" cy="4883285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algn="l"/>
            <a:endParaRPr lang="en-GB" sz="500" dirty="0">
              <a:latin typeface="+mj-lt"/>
            </a:endParaRPr>
          </a:p>
          <a:p>
            <a:pPr marL="0" lvl="1" algn="l"/>
            <a:endParaRPr lang="en-GB" sz="1600" b="1" dirty="0">
              <a:latin typeface="Calibri Light"/>
              <a:ea typeface="+mn-lt"/>
              <a:cs typeface="Calibri Light"/>
            </a:endParaRPr>
          </a:p>
          <a:p>
            <a:pPr marL="285750" lvl="1" indent="-285750" algn="l">
              <a:buChar char="•"/>
            </a:pPr>
            <a:r>
              <a:rPr lang="en-GB" sz="1600" dirty="0">
                <a:solidFill>
                  <a:schemeClr val="bg1"/>
                </a:solidFill>
                <a:latin typeface="Century Gothic"/>
              </a:rPr>
              <a:t>3 periods each week</a:t>
            </a:r>
            <a:endParaRPr lang="en-US" sz="1600" dirty="0">
              <a:solidFill>
                <a:schemeClr val="bg1"/>
              </a:solidFill>
              <a:latin typeface="Century Gothic"/>
              <a:ea typeface="+mn-lt"/>
              <a:cs typeface="+mn-lt"/>
            </a:endParaRPr>
          </a:p>
          <a:p>
            <a:pPr marL="285750" indent="-285750" algn="l">
              <a:buChar char="•"/>
            </a:pPr>
            <a:r>
              <a:rPr lang="en-GB" sz="1600" b="1" dirty="0">
                <a:latin typeface="Century Gothic"/>
              </a:rPr>
              <a:t>Lots</a:t>
            </a:r>
            <a:r>
              <a:rPr lang="en-GB" sz="1600" dirty="0">
                <a:latin typeface="Century Gothic"/>
              </a:rPr>
              <a:t> of practical work!</a:t>
            </a:r>
          </a:p>
          <a:p>
            <a:pPr marL="285750" indent="-285750" algn="l">
              <a:buChar char="•"/>
            </a:pPr>
            <a:r>
              <a:rPr lang="en-GB" sz="1600" dirty="0">
                <a:latin typeface="Century Gothic"/>
              </a:rPr>
              <a:t>2 periods of skill-building on 2 instruments/</a:t>
            </a:r>
            <a:r>
              <a:rPr lang="en-GB" sz="1600" dirty="0">
                <a:latin typeface="Century Gothic"/>
                <a:cs typeface="Calibri Light"/>
              </a:rPr>
              <a:t>voice</a:t>
            </a:r>
          </a:p>
          <a:p>
            <a:pPr marL="742950" lvl="1" indent="-285750" algn="l">
              <a:buChar char="•"/>
            </a:pPr>
            <a:r>
              <a:rPr lang="en-GB" sz="1200" dirty="0">
                <a:solidFill>
                  <a:schemeClr val="bg1"/>
                </a:solidFill>
                <a:latin typeface="Century Gothic"/>
                <a:ea typeface="+mn-lt"/>
                <a:cs typeface="Calibri Light"/>
              </a:rPr>
              <a:t>Choice of instrument(s)</a:t>
            </a:r>
          </a:p>
          <a:p>
            <a:pPr marL="742950" lvl="1" indent="-285750" algn="l">
              <a:buChar char="•"/>
            </a:pPr>
            <a:r>
              <a:rPr lang="en-GB" sz="1200" dirty="0">
                <a:solidFill>
                  <a:schemeClr val="bg1"/>
                </a:solidFill>
                <a:latin typeface="Century Gothic"/>
                <a:ea typeface="+mn-lt"/>
                <a:cs typeface="Calibri Light"/>
              </a:rPr>
              <a:t>Can also choose voice</a:t>
            </a:r>
          </a:p>
          <a:p>
            <a:pPr marL="742950" lvl="1" indent="-285750" algn="l">
              <a:buChar char="•"/>
            </a:pPr>
            <a:r>
              <a:rPr lang="en-GB" sz="1200" dirty="0">
                <a:solidFill>
                  <a:schemeClr val="bg1"/>
                </a:solidFill>
                <a:latin typeface="Century Gothic"/>
                <a:ea typeface="+mn-lt"/>
                <a:cs typeface="Calibri Light"/>
              </a:rPr>
              <a:t>Choice of piece(s)</a:t>
            </a:r>
          </a:p>
          <a:p>
            <a:pPr marL="285750" indent="-285750" algn="l">
              <a:buChar char="•"/>
            </a:pPr>
            <a:r>
              <a:rPr lang="en-GB" sz="1600" dirty="0">
                <a:latin typeface="Century Gothic"/>
              </a:rPr>
              <a:t>1 period developing ‘Listening’ and ‘Music appreciation‘</a:t>
            </a:r>
          </a:p>
          <a:p>
            <a:pPr marL="742950" lvl="1" indent="-285750" algn="l">
              <a:buChar char="•"/>
            </a:pPr>
            <a:r>
              <a:rPr lang="en-GB" sz="1200" dirty="0">
                <a:solidFill>
                  <a:schemeClr val="bg1"/>
                </a:solidFill>
                <a:latin typeface="Century Gothic"/>
                <a:ea typeface="+mn-lt"/>
                <a:cs typeface="+mn-lt"/>
              </a:rPr>
              <a:t>Popular Music Styles</a:t>
            </a:r>
          </a:p>
          <a:p>
            <a:pPr marL="742950" lvl="1" indent="-285750" algn="l">
              <a:buChar char="•"/>
            </a:pPr>
            <a:r>
              <a:rPr lang="en-GB" sz="1200" dirty="0">
                <a:solidFill>
                  <a:schemeClr val="bg1"/>
                </a:solidFill>
                <a:latin typeface="Century Gothic"/>
                <a:ea typeface="+mn-lt"/>
                <a:cs typeface="+mn-lt"/>
              </a:rPr>
              <a:t>Jazz Music Styles</a:t>
            </a:r>
          </a:p>
          <a:p>
            <a:pPr marL="742950" lvl="1" indent="-285750" algn="l">
              <a:buChar char="•"/>
            </a:pPr>
            <a:r>
              <a:rPr lang="en-GB" sz="1200" dirty="0">
                <a:solidFill>
                  <a:schemeClr val="bg1"/>
                </a:solidFill>
                <a:latin typeface="Century Gothic"/>
                <a:ea typeface="+mn-lt"/>
                <a:cs typeface="+mn-lt"/>
              </a:rPr>
              <a:t>World Music Styles</a:t>
            </a:r>
          </a:p>
          <a:p>
            <a:pPr marL="285750" indent="-285750" algn="l">
              <a:buChar char="•"/>
            </a:pPr>
            <a:r>
              <a:rPr lang="en-GB" sz="1600" dirty="0">
                <a:latin typeface="Century Gothic"/>
                <a:ea typeface="+mn-lt"/>
                <a:cs typeface="+mn-lt"/>
              </a:rPr>
              <a:t>Opportunities for group and solo performance work</a:t>
            </a:r>
          </a:p>
          <a:p>
            <a:pPr marL="285750" indent="-285750" algn="l">
              <a:buChar char="•"/>
            </a:pPr>
            <a:r>
              <a:rPr lang="en-GB" sz="1600" dirty="0">
                <a:latin typeface="Century Gothic"/>
                <a:ea typeface="+mn-lt"/>
                <a:cs typeface="+mn-lt"/>
              </a:rPr>
              <a:t>Opportunities</a:t>
            </a:r>
            <a:r>
              <a:rPr lang="en-GB" sz="1600" dirty="0">
                <a:latin typeface="Century Gothic"/>
              </a:rPr>
              <a:t> to use music technology to explore 'Composition' skills</a:t>
            </a:r>
            <a:endParaRPr lang="en-GB" sz="1600" dirty="0">
              <a:latin typeface="Century Gothic"/>
              <a:ea typeface="+mn-lt"/>
              <a:cs typeface="+mn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500" dirty="0">
              <a:latin typeface="+mj-lt"/>
              <a:cs typeface="Calibri Ligh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500" dirty="0">
              <a:latin typeface="+mj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500" dirty="0"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044B4A4-FA38-4657-BC6F-DB6C1012C0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858" y="798615"/>
            <a:ext cx="3193256" cy="179901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A755F84-6D0E-4A8D-A0B4-851AEEFD8C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856" y="2668448"/>
            <a:ext cx="3193257" cy="21330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7408C6B-3191-48F9-877E-B5B44C424D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437" y="798615"/>
            <a:ext cx="2955421" cy="19702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8A78E8-6FC3-C019-5C30-4AEDE9B568A8}"/>
              </a:ext>
            </a:extLst>
          </p:cNvPr>
          <p:cNvSpPr txBox="1"/>
          <p:nvPr/>
        </p:nvSpPr>
        <p:spPr>
          <a:xfrm>
            <a:off x="7510710" y="625266"/>
            <a:ext cx="274320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5400" b="1" dirty="0">
                <a:solidFill>
                  <a:schemeClr val="bg1"/>
                </a:solidFill>
                <a:latin typeface="Century Gothic"/>
              </a:rPr>
              <a:t>Music</a:t>
            </a:r>
            <a:endParaRPr lang="en-GB" sz="5400" dirty="0">
              <a:solidFill>
                <a:schemeClr val="bg1"/>
              </a:solidFill>
              <a:latin typeface="Century Gothic"/>
              <a:cs typeface="Calibri" panose="020F0502020204030204"/>
            </a:endParaRPr>
          </a:p>
        </p:txBody>
      </p:sp>
      <p:pic>
        <p:nvPicPr>
          <p:cNvPr id="6" name="Picture 5" descr="Kids Singing Images | Free Vectors, PNGs, Mockups &amp; Backgrounds - rawpixel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3956" y="2829692"/>
            <a:ext cx="2980381" cy="1989404"/>
          </a:xfrm>
          <a:prstGeom prst="rect">
            <a:avLst/>
          </a:prstGeom>
        </p:spPr>
      </p:pic>
      <p:pic>
        <p:nvPicPr>
          <p:cNvPr id="9" name="Picture 8" descr="HD wallpaper: cities, multicolor, vancouver | Wallpaper Flare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41" b="12302"/>
          <a:stretch/>
        </p:blipFill>
        <p:spPr>
          <a:xfrm>
            <a:off x="929856" y="4879893"/>
            <a:ext cx="6252002" cy="1288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600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8280" y="123566"/>
            <a:ext cx="9905998" cy="1322051"/>
          </a:xfrm>
          <a:solidFill>
            <a:srgbClr val="9A57CD"/>
          </a:solidFill>
          <a:ln w="76200">
            <a:solidFill>
              <a:schemeClr val="tx1"/>
            </a:solidFill>
          </a:ln>
        </p:spPr>
        <p:txBody>
          <a:bodyPr/>
          <a:lstStyle/>
          <a:p>
            <a:r>
              <a:rPr lang="en-GB" dirty="0"/>
              <a:t>Computing Science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951" y="1574283"/>
            <a:ext cx="9905999" cy="5018253"/>
          </a:xfrm>
          <a:solidFill>
            <a:srgbClr val="9A57CD"/>
          </a:solidFill>
          <a:ln w="762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>
                <a:solidFill>
                  <a:schemeClr val="tx1"/>
                </a:solidFill>
              </a:rPr>
              <a:t>What do you do?</a:t>
            </a:r>
            <a:endParaRPr lang="en-GB" sz="32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b="1" dirty="0">
                <a:solidFill>
                  <a:schemeClr val="tx1"/>
                </a:solidFill>
              </a:rPr>
              <a:t>A LOT OF PROGRAMMING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Websites, Databases, Python</a:t>
            </a:r>
          </a:p>
          <a:p>
            <a:pPr marL="0" indent="0">
              <a:buNone/>
            </a:pPr>
            <a:endParaRPr lang="en-GB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b="1" dirty="0">
                <a:solidFill>
                  <a:schemeClr val="tx1"/>
                </a:solidFill>
              </a:rPr>
              <a:t>A LOT OF THEORY</a:t>
            </a:r>
          </a:p>
          <a:p>
            <a:r>
              <a:rPr lang="en-GB" dirty="0">
                <a:solidFill>
                  <a:schemeClr val="tx1"/>
                </a:solidFill>
              </a:rPr>
              <a:t>How do computers actually work?</a:t>
            </a:r>
          </a:p>
          <a:p>
            <a:r>
              <a:rPr lang="en-GB" dirty="0">
                <a:solidFill>
                  <a:schemeClr val="tx1"/>
                </a:solidFill>
              </a:rPr>
              <a:t>How do we get from 0’s and 1’s to data on our screens</a:t>
            </a:r>
          </a:p>
          <a:p>
            <a:r>
              <a:rPr lang="en-GB" dirty="0">
                <a:solidFill>
                  <a:schemeClr val="tx1"/>
                </a:solidFill>
              </a:rPr>
              <a:t>How is software developed?</a:t>
            </a: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-1020" t="1806"/>
          <a:stretch/>
        </p:blipFill>
        <p:spPr>
          <a:xfrm>
            <a:off x="7208108" y="123566"/>
            <a:ext cx="4894563" cy="582262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810986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42900" y="215900"/>
            <a:ext cx="11620500" cy="6477000"/>
          </a:xfrm>
          <a:prstGeom prst="rect">
            <a:avLst/>
          </a:prstGeom>
          <a:solidFill>
            <a:srgbClr val="B1F4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 descr="Audio sound board">
            <a:extLst>
              <a:ext uri="{FF2B5EF4-FFF2-40B4-BE49-F238E27FC236}">
                <a16:creationId xmlns:a16="http://schemas.microsoft.com/office/drawing/2014/main" id="{4044B4A4-FA38-4657-BC6F-DB6C1012C0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04" r="17704"/>
          <a:stretch/>
        </p:blipFill>
        <p:spPr>
          <a:xfrm>
            <a:off x="929858" y="882035"/>
            <a:ext cx="3117933" cy="3217257"/>
          </a:xfrm>
          <a:prstGeom prst="rect">
            <a:avLst/>
          </a:prstGeom>
        </p:spPr>
      </p:pic>
      <p:pic>
        <p:nvPicPr>
          <p:cNvPr id="18" name="Picture 17" descr="Workspace of an audio engineer or a music pro.. | Free stock vector ...">
            <a:extLst>
              <a:ext uri="{FF2B5EF4-FFF2-40B4-BE49-F238E27FC236}">
                <a16:creationId xmlns:a16="http://schemas.microsoft.com/office/drawing/2014/main" id="{A8E2A003-3269-416D-BBBA-AC0882231A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298" b="5298"/>
          <a:stretch/>
        </p:blipFill>
        <p:spPr>
          <a:xfrm>
            <a:off x="4201498" y="882038"/>
            <a:ext cx="3118104" cy="1895655"/>
          </a:xfrm>
          <a:prstGeom prst="rect">
            <a:avLst/>
          </a:prstGeom>
        </p:spPr>
      </p:pic>
      <p:pic>
        <p:nvPicPr>
          <p:cNvPr id="14" name="Picture 13" descr="Microphone and piano">
            <a:extLst>
              <a:ext uri="{FF2B5EF4-FFF2-40B4-BE49-F238E27FC236}">
                <a16:creationId xmlns:a16="http://schemas.microsoft.com/office/drawing/2014/main" id="{AA755F84-6D0E-4A8D-A0B4-851AEEFD8C9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190" b="4190"/>
          <a:stretch/>
        </p:blipFill>
        <p:spPr>
          <a:xfrm>
            <a:off x="929858" y="4250530"/>
            <a:ext cx="3117933" cy="1892808"/>
          </a:xfrm>
          <a:prstGeom prst="rect">
            <a:avLst/>
          </a:prstGeom>
        </p:spPr>
      </p:pic>
      <p:pic>
        <p:nvPicPr>
          <p:cNvPr id="5" name="Picture 4" descr="A picture containing text, indoor, game&#10;&#10;Description automatically generated">
            <a:extLst>
              <a:ext uri="{FF2B5EF4-FFF2-40B4-BE49-F238E27FC236}">
                <a16:creationId xmlns:a16="http://schemas.microsoft.com/office/drawing/2014/main" id="{17408C6B-3191-48F9-877E-B5B44C424D9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17647" r="17647"/>
          <a:stretch/>
        </p:blipFill>
        <p:spPr>
          <a:xfrm>
            <a:off x="4201498" y="2926078"/>
            <a:ext cx="3118104" cy="321725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4477557-0BA4-BAB8-DC8C-227AED169215}"/>
              </a:ext>
            </a:extLst>
          </p:cNvPr>
          <p:cNvSpPr txBox="1"/>
          <p:nvPr/>
        </p:nvSpPr>
        <p:spPr>
          <a:xfrm>
            <a:off x="7762631" y="338016"/>
            <a:ext cx="433558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600" b="1" dirty="0">
                <a:latin typeface="Century Gothic"/>
              </a:rPr>
              <a:t>Music Technology</a:t>
            </a:r>
            <a:endParaRPr lang="en-GB" sz="3600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0D1BEE46-551A-4259-A8A8-805F21AB6C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62631" y="1260051"/>
            <a:ext cx="3931924" cy="507424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endParaRPr lang="en-GB" sz="500" dirty="0">
              <a:latin typeface="+mj-lt"/>
            </a:endParaRPr>
          </a:p>
          <a:p>
            <a:pPr marL="285750" lvl="1" indent="-285750" algn="l">
              <a:buChar char="•"/>
            </a:pPr>
            <a:r>
              <a:rPr lang="en-GB" sz="1600" dirty="0">
                <a:latin typeface="Century Gothic"/>
              </a:rPr>
              <a:t>3 periods each week</a:t>
            </a:r>
            <a:endParaRPr lang="en-US" sz="1600" dirty="0">
              <a:latin typeface="Century Gothic"/>
              <a:ea typeface="+mn-lt"/>
              <a:cs typeface="+mn-lt"/>
            </a:endParaRPr>
          </a:p>
          <a:p>
            <a:pPr marL="285750" indent="-285750" algn="l">
              <a:buChar char="•"/>
            </a:pPr>
            <a:r>
              <a:rPr lang="en-GB" sz="1600" b="1" dirty="0">
                <a:latin typeface="Century Gothic"/>
              </a:rPr>
              <a:t>Lots</a:t>
            </a:r>
            <a:r>
              <a:rPr lang="en-GB" sz="1600" dirty="0">
                <a:latin typeface="Century Gothic"/>
              </a:rPr>
              <a:t> of practical work!</a:t>
            </a:r>
          </a:p>
          <a:p>
            <a:pPr marL="285750" indent="-285750" algn="l">
              <a:buChar char="•"/>
            </a:pPr>
            <a:r>
              <a:rPr lang="en-GB" sz="1600" dirty="0">
                <a:latin typeface="Century Gothic"/>
                <a:ea typeface="+mn-lt"/>
                <a:cs typeface="+mn-lt"/>
              </a:rPr>
              <a:t>Learn about recording techniques</a:t>
            </a:r>
          </a:p>
          <a:p>
            <a:pPr marL="285750" indent="-285750" algn="l">
              <a:buChar char="•"/>
            </a:pPr>
            <a:r>
              <a:rPr lang="en-GB" sz="1600" dirty="0">
                <a:latin typeface="Century Gothic"/>
                <a:ea typeface="+mn-lt"/>
                <a:cs typeface="+mn-lt"/>
              </a:rPr>
              <a:t>Use </a:t>
            </a:r>
            <a:r>
              <a:rPr lang="en-GB" sz="1600" dirty="0" err="1">
                <a:latin typeface="Century Gothic"/>
                <a:ea typeface="+mn-lt"/>
                <a:cs typeface="+mn-lt"/>
              </a:rPr>
              <a:t>Ableton</a:t>
            </a:r>
            <a:r>
              <a:rPr lang="en-GB" sz="1600" dirty="0">
                <a:latin typeface="Century Gothic"/>
                <a:ea typeface="+mn-lt"/>
                <a:cs typeface="+mn-lt"/>
              </a:rPr>
              <a:t> to develop editing and mixing techniques learnt in S1/S2</a:t>
            </a:r>
          </a:p>
          <a:p>
            <a:pPr marL="285750" indent="-285750" algn="l">
              <a:buChar char="•"/>
            </a:pPr>
            <a:r>
              <a:rPr lang="en-GB" sz="1600" dirty="0">
                <a:latin typeface="Century Gothic"/>
                <a:ea typeface="+mn-lt"/>
                <a:cs typeface="+mn-lt"/>
              </a:rPr>
              <a:t>Explore 20</a:t>
            </a:r>
            <a:r>
              <a:rPr lang="en-GB" sz="1600" baseline="30000" dirty="0">
                <a:latin typeface="Century Gothic"/>
                <a:ea typeface="+mn-lt"/>
                <a:cs typeface="+mn-lt"/>
              </a:rPr>
              <a:t>th</a:t>
            </a:r>
            <a:r>
              <a:rPr lang="en-GB" sz="1600" dirty="0">
                <a:latin typeface="Century Gothic"/>
                <a:ea typeface="+mn-lt"/>
                <a:cs typeface="+mn-lt"/>
              </a:rPr>
              <a:t> and 21</a:t>
            </a:r>
            <a:r>
              <a:rPr lang="en-GB" sz="1600" baseline="30000" dirty="0">
                <a:latin typeface="Century Gothic"/>
                <a:ea typeface="+mn-lt"/>
                <a:cs typeface="+mn-lt"/>
              </a:rPr>
              <a:t>st</a:t>
            </a:r>
            <a:r>
              <a:rPr lang="en-GB" sz="1600" dirty="0">
                <a:latin typeface="Century Gothic"/>
                <a:ea typeface="+mn-lt"/>
                <a:cs typeface="+mn-lt"/>
              </a:rPr>
              <a:t> century styles:</a:t>
            </a:r>
          </a:p>
          <a:p>
            <a:pPr marL="742950" lvl="1" indent="-285750" algn="l">
              <a:buChar char="•"/>
            </a:pPr>
            <a:r>
              <a:rPr lang="en-GB" sz="1200" dirty="0">
                <a:latin typeface="Century Gothic"/>
                <a:ea typeface="+mn-lt"/>
                <a:cs typeface="+mn-lt"/>
              </a:rPr>
              <a:t>Jazz</a:t>
            </a:r>
          </a:p>
          <a:p>
            <a:pPr marL="742950" lvl="1" indent="-285750" algn="l">
              <a:buChar char="•"/>
            </a:pPr>
            <a:r>
              <a:rPr lang="en-GB" sz="1200" dirty="0" err="1">
                <a:latin typeface="Century Gothic"/>
                <a:ea typeface="+mn-lt"/>
                <a:cs typeface="+mn-lt"/>
              </a:rPr>
              <a:t>Rock’n’roll</a:t>
            </a:r>
            <a:endParaRPr lang="en-GB" sz="1200" dirty="0">
              <a:latin typeface="Century Gothic"/>
              <a:ea typeface="+mn-lt"/>
              <a:cs typeface="+mn-lt"/>
            </a:endParaRPr>
          </a:p>
          <a:p>
            <a:pPr marL="742950" lvl="1" indent="-285750" algn="l">
              <a:buChar char="•"/>
            </a:pPr>
            <a:r>
              <a:rPr lang="en-GB" sz="1200" dirty="0">
                <a:latin typeface="Century Gothic"/>
                <a:ea typeface="+mn-lt"/>
                <a:cs typeface="+mn-lt"/>
              </a:rPr>
              <a:t>Rap</a:t>
            </a:r>
          </a:p>
          <a:p>
            <a:pPr marL="742950" lvl="1" indent="-285750" algn="l">
              <a:buChar char="•"/>
            </a:pPr>
            <a:r>
              <a:rPr lang="en-GB" sz="1200" dirty="0">
                <a:latin typeface="Century Gothic"/>
                <a:ea typeface="+mn-lt"/>
                <a:cs typeface="+mn-lt"/>
              </a:rPr>
              <a:t>Synth pop</a:t>
            </a:r>
          </a:p>
          <a:p>
            <a:pPr marL="742950" lvl="1" indent="-285750" algn="l">
              <a:buChar char="•"/>
            </a:pPr>
            <a:r>
              <a:rPr lang="en-GB" sz="1200" dirty="0">
                <a:latin typeface="Century Gothic"/>
                <a:ea typeface="+mn-lt"/>
                <a:cs typeface="+mn-lt"/>
              </a:rPr>
              <a:t>Punk</a:t>
            </a:r>
          </a:p>
          <a:p>
            <a:pPr marL="742950" lvl="1" indent="-285750" algn="l">
              <a:buChar char="•"/>
            </a:pPr>
            <a:r>
              <a:rPr lang="en-GB" sz="1200" dirty="0">
                <a:latin typeface="Century Gothic"/>
                <a:ea typeface="+mn-lt"/>
                <a:cs typeface="+mn-lt"/>
              </a:rPr>
              <a:t>Dance music</a:t>
            </a:r>
          </a:p>
          <a:p>
            <a:pPr marL="285750" indent="-285750" algn="l">
              <a:buChar char="•"/>
            </a:pPr>
            <a:r>
              <a:rPr lang="en-GB" sz="1600" dirty="0">
                <a:latin typeface="Century Gothic"/>
                <a:ea typeface="+mn-lt"/>
                <a:cs typeface="+mn-lt"/>
              </a:rPr>
              <a:t>Create different projects:</a:t>
            </a:r>
          </a:p>
          <a:p>
            <a:pPr marL="742950" lvl="1" indent="-285750" algn="l">
              <a:buChar char="•"/>
            </a:pPr>
            <a:r>
              <a:rPr lang="en-GB" sz="1200" dirty="0">
                <a:latin typeface="Century Gothic"/>
                <a:ea typeface="+mn-lt"/>
                <a:cs typeface="+mn-lt"/>
              </a:rPr>
              <a:t>Soundtrack for film/computer game</a:t>
            </a:r>
          </a:p>
          <a:p>
            <a:pPr marL="742950" lvl="1" indent="-285750" algn="l">
              <a:buChar char="•"/>
            </a:pPr>
            <a:r>
              <a:rPr lang="en-GB" sz="1200" dirty="0">
                <a:latin typeface="Century Gothic"/>
                <a:ea typeface="+mn-lt"/>
                <a:cs typeface="+mn-lt"/>
              </a:rPr>
              <a:t>Radio broadcast</a:t>
            </a:r>
          </a:p>
          <a:p>
            <a:pPr marL="742950" lvl="1" indent="-285750" algn="l">
              <a:buChar char="•"/>
            </a:pPr>
            <a:r>
              <a:rPr lang="en-GB" sz="1200" dirty="0">
                <a:latin typeface="Century Gothic"/>
                <a:ea typeface="+mn-lt"/>
                <a:cs typeface="+mn-lt"/>
              </a:rPr>
              <a:t>Audiobook</a:t>
            </a:r>
          </a:p>
          <a:p>
            <a:pPr marL="742950" lvl="1" indent="-285750" algn="l">
              <a:buChar char="•"/>
            </a:pPr>
            <a:r>
              <a:rPr lang="en-GB" sz="1200" dirty="0">
                <a:latin typeface="Century Gothic"/>
                <a:ea typeface="+mn-lt"/>
                <a:cs typeface="+mn-lt"/>
              </a:rPr>
              <a:t>Composition – create your own song – could count towards Music coursework!</a:t>
            </a:r>
          </a:p>
          <a:p>
            <a:pPr marL="742950" lvl="1" indent="-285750" algn="l">
              <a:buChar char="•"/>
            </a:pPr>
            <a:endParaRPr lang="en-GB" sz="1200" dirty="0">
              <a:latin typeface="Century Gothic"/>
              <a:ea typeface="+mn-lt"/>
              <a:cs typeface="+mn-lt"/>
            </a:endParaRPr>
          </a:p>
          <a:p>
            <a:pPr marL="742950" lvl="1" indent="-285750" algn="l">
              <a:buChar char="•"/>
            </a:pPr>
            <a:endParaRPr lang="en-GB" sz="1200" dirty="0">
              <a:latin typeface="Century Gothic"/>
              <a:ea typeface="+mn-lt"/>
              <a:cs typeface="+mn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500" dirty="0">
              <a:latin typeface="+mj-lt"/>
              <a:cs typeface="Calibri Ligh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500" dirty="0">
              <a:latin typeface="+mj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5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999597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9629" y="116378"/>
            <a:ext cx="11948585" cy="6675120"/>
          </a:xfrm>
          <a:prstGeom prst="rect">
            <a:avLst/>
          </a:prstGeom>
          <a:solidFill>
            <a:srgbClr val="B1F4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044B4A4-FA38-4657-BC6F-DB6C1012C0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8470" r="17327" b="3"/>
          <a:stretch/>
        </p:blipFill>
        <p:spPr>
          <a:xfrm>
            <a:off x="347342" y="3759590"/>
            <a:ext cx="2821473" cy="291135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8E2A003-3269-416D-BBBA-AC0882231A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677" y="4300629"/>
            <a:ext cx="3552694" cy="23703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A755F84-6D0E-4A8D-A0B4-851AEEFD8C9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42" y="617206"/>
            <a:ext cx="4120527" cy="23407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7408C6B-3191-48F9-877E-B5B44C424D9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31819" r="10271" b="-2"/>
          <a:stretch/>
        </p:blipFill>
        <p:spPr>
          <a:xfrm>
            <a:off x="4518545" y="617205"/>
            <a:ext cx="2268615" cy="234075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4477557-0BA4-BAB8-DC8C-227AED169215}"/>
              </a:ext>
            </a:extLst>
          </p:cNvPr>
          <p:cNvSpPr txBox="1"/>
          <p:nvPr/>
        </p:nvSpPr>
        <p:spPr>
          <a:xfrm>
            <a:off x="7018187" y="262088"/>
            <a:ext cx="5800063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Century Gothic"/>
              </a:rPr>
              <a:t>Progression &amp; </a:t>
            </a:r>
          </a:p>
          <a:p>
            <a:r>
              <a:rPr lang="en-GB" sz="2800" b="1" dirty="0">
                <a:solidFill>
                  <a:schemeClr val="bg1"/>
                </a:solidFill>
                <a:latin typeface="Century Gothic"/>
              </a:rPr>
              <a:t>Career Pathways…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B37E8AE5-79F7-C416-7870-5C7A14DC950A}"/>
              </a:ext>
            </a:extLst>
          </p:cNvPr>
          <p:cNvSpPr txBox="1">
            <a:spLocks/>
          </p:cNvSpPr>
          <p:nvPr/>
        </p:nvSpPr>
        <p:spPr>
          <a:xfrm>
            <a:off x="7518238" y="1152942"/>
            <a:ext cx="4420384" cy="267544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500" dirty="0">
              <a:latin typeface="+mj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latin typeface="Century Gothic"/>
              </a:rPr>
              <a:t>S3 Music leads to....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latin typeface="Century Gothic"/>
                <a:cs typeface="Calibri Light"/>
              </a:rPr>
              <a:t>N4/5 Music  or Music Technology leads to...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latin typeface="Century Gothic"/>
              </a:rPr>
              <a:t>Higher Music or Higher Music Technology leads to….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latin typeface="Century Gothic"/>
              </a:rPr>
              <a:t>Advanced Higher Music, Music Leadership Awards</a:t>
            </a:r>
            <a:endParaRPr lang="en-GB" sz="1400" dirty="0">
              <a:solidFill>
                <a:schemeClr val="bg1"/>
              </a:solidFill>
              <a:latin typeface="Century Gothic"/>
              <a:cs typeface="Calibri Light"/>
            </a:endParaRPr>
          </a:p>
          <a:p>
            <a:pPr algn="l"/>
            <a:r>
              <a:rPr lang="en-GB" sz="1800" b="1" dirty="0">
                <a:solidFill>
                  <a:schemeClr val="bg1"/>
                </a:solidFill>
                <a:latin typeface="Century Gothic"/>
              </a:rPr>
              <a:t>Beyond school</a:t>
            </a:r>
            <a:endParaRPr lang="en-GB" sz="1800" b="1" dirty="0">
              <a:solidFill>
                <a:schemeClr val="bg1"/>
              </a:solidFill>
              <a:latin typeface="Century Gothic"/>
              <a:cs typeface="Calibri Ligh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latin typeface="Century Gothic"/>
              </a:rPr>
              <a:t>Many Scottish colleges/Universities offer Music courses from certificate to degree level. </a:t>
            </a:r>
            <a:r>
              <a:rPr lang="en-GB" sz="1400" dirty="0" err="1">
                <a:solidFill>
                  <a:schemeClr val="bg1"/>
                </a:solidFill>
                <a:latin typeface="Century Gothic"/>
              </a:rPr>
              <a:t>eg.</a:t>
            </a:r>
            <a:r>
              <a:rPr lang="en-GB" sz="1400" dirty="0">
                <a:solidFill>
                  <a:schemeClr val="bg1"/>
                </a:solidFill>
                <a:latin typeface="Century Gothic"/>
              </a:rPr>
              <a:t> Perth Campus (UHI) offer</a:t>
            </a:r>
            <a:endParaRPr lang="en-GB" sz="1400" dirty="0">
              <a:solidFill>
                <a:schemeClr val="bg1"/>
              </a:solidFill>
              <a:latin typeface="Century Gothic"/>
              <a:cs typeface="Calibri Light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latin typeface="Century Gothic"/>
              </a:rPr>
              <a:t>Performance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latin typeface="Century Gothic"/>
              </a:rPr>
              <a:t>Sound Production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latin typeface="Century Gothic"/>
              </a:rPr>
              <a:t>Musical Theatre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500" dirty="0">
              <a:solidFill>
                <a:schemeClr val="bg1"/>
              </a:solidFill>
              <a:latin typeface="Calibri Light" panose="020F0302020204030204"/>
              <a:cs typeface="Calibri Light" panose="020F0302020204030204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500" dirty="0">
              <a:latin typeface="Calibri Light" panose="020F0302020204030204"/>
              <a:cs typeface="Calibri Light" panose="020F0302020204030204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AF788234-13A6-E417-80A4-132B6122FA76}"/>
              </a:ext>
            </a:extLst>
          </p:cNvPr>
          <p:cNvSpPr txBox="1">
            <a:spLocks/>
          </p:cNvSpPr>
          <p:nvPr/>
        </p:nvSpPr>
        <p:spPr>
          <a:xfrm>
            <a:off x="7518238" y="3513732"/>
            <a:ext cx="4547384" cy="3267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500" dirty="0">
              <a:latin typeface="+mj-lt"/>
            </a:endParaRPr>
          </a:p>
          <a:p>
            <a:pPr algn="l"/>
            <a:r>
              <a:rPr lang="en-GB" sz="1400" dirty="0">
                <a:solidFill>
                  <a:schemeClr val="bg1"/>
                </a:solidFill>
                <a:latin typeface="Century Gothic"/>
              </a:rPr>
              <a:t>Music and Music Technology will help you to develop skills such as </a:t>
            </a:r>
            <a:r>
              <a:rPr lang="en-GB" sz="1400" b="1" dirty="0">
                <a:solidFill>
                  <a:schemeClr val="bg1"/>
                </a:solidFill>
                <a:latin typeface="Century Gothic"/>
              </a:rPr>
              <a:t>leadership,</a:t>
            </a:r>
            <a:r>
              <a:rPr lang="en-GB" sz="1400" dirty="0">
                <a:solidFill>
                  <a:schemeClr val="bg1"/>
                </a:solidFill>
                <a:latin typeface="Century Gothic"/>
              </a:rPr>
              <a:t> </a:t>
            </a:r>
            <a:r>
              <a:rPr lang="en-GB" sz="1400" b="1" dirty="0">
                <a:solidFill>
                  <a:schemeClr val="bg1"/>
                </a:solidFill>
                <a:latin typeface="Century Gothic"/>
              </a:rPr>
              <a:t>collaboration, communication and creativity.</a:t>
            </a:r>
            <a:r>
              <a:rPr lang="en-GB" sz="1400" dirty="0">
                <a:solidFill>
                  <a:schemeClr val="bg1"/>
                </a:solidFill>
                <a:latin typeface="Century Gothic"/>
              </a:rPr>
              <a:t> These will be useful for many different jobs including those in within music such as:</a:t>
            </a:r>
            <a:endParaRPr lang="en-GB" sz="1400" dirty="0">
              <a:solidFill>
                <a:schemeClr val="bg1"/>
              </a:solidFill>
              <a:latin typeface="Century Gothic"/>
              <a:cs typeface="Calibri"/>
            </a:endParaRPr>
          </a:p>
          <a:p>
            <a:pPr marL="285750" indent="-285750" algn="l">
              <a:buChar char="•"/>
            </a:pPr>
            <a:r>
              <a:rPr lang="en-GB" sz="1400" dirty="0">
                <a:solidFill>
                  <a:schemeClr val="bg1"/>
                </a:solidFill>
                <a:latin typeface="Century Gothic"/>
                <a:cs typeface="Calibri"/>
              </a:rPr>
              <a:t>Sound engineer or sound designer</a:t>
            </a:r>
          </a:p>
          <a:p>
            <a:pPr marL="285750" indent="-285750" algn="l">
              <a:buChar char="•"/>
            </a:pPr>
            <a:r>
              <a:rPr lang="en-GB" sz="1400" dirty="0">
                <a:solidFill>
                  <a:schemeClr val="bg1"/>
                </a:solidFill>
                <a:latin typeface="Century Gothic"/>
                <a:ea typeface="+mn-lt"/>
                <a:cs typeface="+mn-lt"/>
              </a:rPr>
              <a:t>Broadcaster</a:t>
            </a:r>
          </a:p>
          <a:p>
            <a:pPr marL="285750" indent="-285750" algn="l">
              <a:buChar char="•"/>
            </a:pPr>
            <a:r>
              <a:rPr lang="en-GB" sz="1400" dirty="0">
                <a:solidFill>
                  <a:schemeClr val="bg1"/>
                </a:solidFill>
                <a:latin typeface="Century Gothic"/>
                <a:ea typeface="+mn-lt"/>
                <a:cs typeface="+mn-lt"/>
              </a:rPr>
              <a:t>Teacher</a:t>
            </a:r>
          </a:p>
          <a:p>
            <a:pPr marL="285750" indent="-285750" algn="l">
              <a:buChar char="•"/>
            </a:pPr>
            <a:r>
              <a:rPr lang="en-GB" sz="1400" dirty="0">
                <a:solidFill>
                  <a:schemeClr val="bg1"/>
                </a:solidFill>
                <a:latin typeface="Century Gothic"/>
                <a:ea typeface="+mn-lt"/>
                <a:cs typeface="+mn-lt"/>
              </a:rPr>
              <a:t>Music Therapist</a:t>
            </a:r>
          </a:p>
          <a:p>
            <a:pPr marL="285750" indent="-285750" algn="l">
              <a:buChar char="•"/>
            </a:pPr>
            <a:r>
              <a:rPr lang="en-GB" sz="1400" dirty="0">
                <a:solidFill>
                  <a:schemeClr val="bg1"/>
                </a:solidFill>
                <a:latin typeface="Century Gothic"/>
                <a:ea typeface="+mn-lt"/>
                <a:cs typeface="+mn-lt"/>
              </a:rPr>
              <a:t>Arts administrator</a:t>
            </a:r>
          </a:p>
          <a:p>
            <a:pPr marL="285750" indent="-285750" algn="l">
              <a:buChar char="•"/>
            </a:pPr>
            <a:r>
              <a:rPr lang="en-GB" sz="1400" dirty="0">
                <a:solidFill>
                  <a:schemeClr val="bg1"/>
                </a:solidFill>
                <a:latin typeface="Century Gothic"/>
                <a:ea typeface="+mn-lt"/>
                <a:cs typeface="+mn-lt"/>
              </a:rPr>
              <a:t>Events &amp; festival management</a:t>
            </a:r>
          </a:p>
          <a:p>
            <a:pPr marL="342900" indent="-342900" algn="l">
              <a:buChar char="•"/>
            </a:pPr>
            <a:endParaRPr lang="en-GB" sz="500" dirty="0">
              <a:latin typeface="Calibri Light" panose="020F0302020204030204"/>
              <a:ea typeface="+mn-lt"/>
              <a:cs typeface="Calibri Light" panose="020F0302020204030204"/>
            </a:endParaRPr>
          </a:p>
          <a:p>
            <a:pPr marL="342900" indent="-342900" algn="l">
              <a:buChar char="•"/>
            </a:pPr>
            <a:endParaRPr lang="en-GB" sz="500" dirty="0">
              <a:latin typeface="Calibri Light" panose="020F0302020204030204"/>
              <a:cs typeface="Calibri Light" panose="020F0302020204030204"/>
            </a:endParaRPr>
          </a:p>
        </p:txBody>
      </p:sp>
      <p:pic>
        <p:nvPicPr>
          <p:cNvPr id="19" name="Picture 18" descr="Free Vectors, PNGs, Mockups &amp; Backgrounds - rawpixel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333" y="3013221"/>
            <a:ext cx="1915037" cy="1240355"/>
          </a:xfrm>
          <a:prstGeom prst="rect">
            <a:avLst/>
          </a:prstGeom>
        </p:spPr>
      </p:pic>
      <p:pic>
        <p:nvPicPr>
          <p:cNvPr id="20" name="Picture 19" descr="HD wallpaper: cities, multicolor, vancouver | Wallpaper Flare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41" b="12302"/>
          <a:stretch/>
        </p:blipFill>
        <p:spPr>
          <a:xfrm>
            <a:off x="347342" y="3057704"/>
            <a:ext cx="2821473" cy="581331"/>
          </a:xfrm>
          <a:prstGeom prst="rect">
            <a:avLst/>
          </a:prstGeom>
        </p:spPr>
      </p:pic>
      <p:pic>
        <p:nvPicPr>
          <p:cNvPr id="21" name="Picture 20" descr="TheFicienti: Finalmente in radio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420" y="3116973"/>
            <a:ext cx="1557370" cy="1048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375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AF568-0E36-434C-B672-BFC197F31F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Home Economics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B4FFFF-AFD1-4BD3-8A04-96645EB8EB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GB" b="1" dirty="0"/>
              <a:t>Course Choice Information</a:t>
            </a:r>
          </a:p>
        </p:txBody>
      </p:sp>
    </p:spTree>
    <p:extLst>
      <p:ext uri="{BB962C8B-B14F-4D97-AF65-F5344CB8AC3E}">
        <p14:creationId xmlns:p14="http://schemas.microsoft.com/office/powerpoint/2010/main" val="41050477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4CD29-C7A4-4440-A1B9-8C6FE3BD2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-67734"/>
            <a:ext cx="8534400" cy="1507067"/>
          </a:xfrm>
        </p:spPr>
        <p:txBody>
          <a:bodyPr/>
          <a:lstStyle/>
          <a:p>
            <a:r>
              <a:rPr lang="en-GB" dirty="0"/>
              <a:t>What do we offer in S3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C3A4CB-FC55-4CAB-A782-4A8A0F1E4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831" y="1147813"/>
            <a:ext cx="8534400" cy="3615267"/>
          </a:xfrm>
        </p:spPr>
        <p:txBody>
          <a:bodyPr>
            <a:normAutofit/>
          </a:bodyPr>
          <a:lstStyle/>
          <a:p>
            <a:r>
              <a:rPr lang="en-GB" b="1" dirty="0"/>
              <a:t>Practical Cookery – Starting at National 3 and continuing onto National 4/5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endParaRPr lang="en-GB" b="1" dirty="0"/>
          </a:p>
          <a:p>
            <a:r>
              <a:rPr lang="en-GB" b="1" dirty="0"/>
              <a:t>Early Learning and Childcare – Starting at National 4 and continuing onto National 5/Higher</a:t>
            </a:r>
          </a:p>
        </p:txBody>
      </p:sp>
    </p:spTree>
    <p:extLst>
      <p:ext uri="{BB962C8B-B14F-4D97-AF65-F5344CB8AC3E}">
        <p14:creationId xmlns:p14="http://schemas.microsoft.com/office/powerpoint/2010/main" val="7967305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E79AC-D786-4E5D-AC37-AB3EC3AF8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707" y="-67734"/>
            <a:ext cx="8534400" cy="1507067"/>
          </a:xfrm>
        </p:spPr>
        <p:txBody>
          <a:bodyPr/>
          <a:lstStyle/>
          <a:p>
            <a:r>
              <a:rPr lang="en-GB" dirty="0"/>
              <a:t>Practical Cookery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89DBA-0DB4-4BE1-9A50-1547826DE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078" y="1330693"/>
            <a:ext cx="8534400" cy="3615267"/>
          </a:xfrm>
        </p:spPr>
        <p:txBody>
          <a:bodyPr/>
          <a:lstStyle/>
          <a:p>
            <a:r>
              <a:rPr lang="en-GB" b="1" dirty="0"/>
              <a:t>REHIS Certificate – Food Safety and Hygiene certificate</a:t>
            </a:r>
          </a:p>
          <a:p>
            <a:r>
              <a:rPr lang="en-GB" b="1" dirty="0"/>
              <a:t>More Practical lessons weekly to allow for skill development</a:t>
            </a:r>
          </a:p>
          <a:p>
            <a:r>
              <a:rPr lang="en-GB" b="1" dirty="0"/>
              <a:t>Theory lessons to enhance knowledge of the subject, including sustainability within food production from Farm to Fork.</a:t>
            </a:r>
          </a:p>
          <a:p>
            <a:r>
              <a:rPr lang="en-GB" b="1" dirty="0"/>
              <a:t>Hoping to introduce guest speakers to class to further skills and knowledge and opportunities within world of Work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60366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40811-DC12-4FDE-916C-C9715A005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713" y="183542"/>
            <a:ext cx="8534400" cy="1507067"/>
          </a:xfrm>
        </p:spPr>
        <p:txBody>
          <a:bodyPr/>
          <a:lstStyle/>
          <a:p>
            <a:r>
              <a:rPr lang="en-GB" dirty="0"/>
              <a:t>My World of Work</a:t>
            </a:r>
          </a:p>
        </p:txBody>
      </p:sp>
      <p:pic>
        <p:nvPicPr>
          <p:cNvPr id="1028" name="Picture 4" descr="Image">
            <a:extLst>
              <a:ext uri="{FF2B5EF4-FFF2-40B4-BE49-F238E27FC236}">
                <a16:creationId xmlns:a16="http://schemas.microsoft.com/office/drawing/2014/main" id="{474CA932-7D98-4FC9-BAD8-A590CBF1744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13" y="1767612"/>
            <a:ext cx="10018712" cy="3944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16437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B0B73-A799-4EA4-8270-15C9A81DB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3224"/>
          </a:xfrm>
        </p:spPr>
        <p:txBody>
          <a:bodyPr/>
          <a:lstStyle/>
          <a:p>
            <a:r>
              <a:rPr lang="en-GB" b="1" dirty="0"/>
              <a:t>Early Learning and Childcare (Nat 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556AB8-A7F6-4969-A9F7-5C86E67E80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3494" y="1092095"/>
            <a:ext cx="10621771" cy="53437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500" b="1" dirty="0"/>
              <a:t>4 units </a:t>
            </a:r>
          </a:p>
          <a:p>
            <a:pPr marL="0" indent="0">
              <a:buNone/>
            </a:pPr>
            <a:r>
              <a:rPr lang="en-GB" b="1" u="sng" dirty="0"/>
              <a:t>Child Development </a:t>
            </a:r>
          </a:p>
          <a:p>
            <a:pPr marL="0" indent="0">
              <a:buNone/>
            </a:pPr>
            <a:r>
              <a:rPr lang="en-GB" b="1" dirty="0"/>
              <a:t>Discovering the 4 areas in which children develop</a:t>
            </a:r>
          </a:p>
          <a:p>
            <a:pPr marL="0" indent="0">
              <a:buNone/>
            </a:pPr>
            <a:r>
              <a:rPr lang="en-GB" b="1" dirty="0"/>
              <a:t>(Physical, Social &amp; Emotional, Cognitive, Linguistic)</a:t>
            </a:r>
          </a:p>
          <a:p>
            <a:pPr marL="0" indent="0">
              <a:buNone/>
            </a:pPr>
            <a:r>
              <a:rPr lang="en-GB" b="1" u="sng" dirty="0"/>
              <a:t>Play in Early Learning and Childcare </a:t>
            </a:r>
          </a:p>
          <a:p>
            <a:pPr marL="0" indent="0">
              <a:buNone/>
            </a:pPr>
            <a:r>
              <a:rPr lang="en-GB" b="1" dirty="0"/>
              <a:t>Researching and discovering how ‘Play’ helps the development of children </a:t>
            </a:r>
          </a:p>
          <a:p>
            <a:pPr marL="0" indent="0">
              <a:buNone/>
            </a:pPr>
            <a:r>
              <a:rPr lang="en-GB" b="1" u="sng" dirty="0"/>
              <a:t>Working in Early Learning and Childcare </a:t>
            </a:r>
          </a:p>
          <a:p>
            <a:pPr marL="0" indent="0">
              <a:buNone/>
            </a:pPr>
            <a:r>
              <a:rPr lang="en-GB" b="1" dirty="0"/>
              <a:t>Gaining experience within a childcare setting</a:t>
            </a:r>
          </a:p>
          <a:p>
            <a:pPr marL="0" indent="0">
              <a:buNone/>
            </a:pPr>
            <a:r>
              <a:rPr lang="en-GB" b="1" u="sng" dirty="0"/>
              <a:t>Care of Children </a:t>
            </a:r>
          </a:p>
          <a:p>
            <a:pPr marL="0" indent="0">
              <a:buNone/>
            </a:pPr>
            <a:r>
              <a:rPr lang="en-GB" b="1" dirty="0"/>
              <a:t>Researching how to care for children (feeding, changing, physical, emotional, social etc)</a:t>
            </a:r>
          </a:p>
        </p:txBody>
      </p:sp>
    </p:spTree>
    <p:extLst>
      <p:ext uri="{BB962C8B-B14F-4D97-AF65-F5344CB8AC3E}">
        <p14:creationId xmlns:p14="http://schemas.microsoft.com/office/powerpoint/2010/main" val="39760986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F19DD-3D94-43B4-BAB9-C43549CCA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957"/>
            <a:ext cx="10515600" cy="1027448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Progression in Early Learning and Childcare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AF4DB-BA01-4431-AED3-ECC894DA7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1531" y="989901"/>
            <a:ext cx="5521036" cy="567914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b="1" u="sng" dirty="0"/>
              <a:t>Opportunities within the course</a:t>
            </a:r>
          </a:p>
          <a:p>
            <a:r>
              <a:rPr lang="en-GB" b="1" dirty="0"/>
              <a:t>Work experience within a local nursery/playgroup/primary </a:t>
            </a:r>
          </a:p>
          <a:p>
            <a:r>
              <a:rPr lang="en-GB" b="1" dirty="0"/>
              <a:t>Working with local organisations (</a:t>
            </a:r>
            <a:r>
              <a:rPr lang="en-GB" b="1" dirty="0" err="1"/>
              <a:t>BookBug</a:t>
            </a:r>
            <a:r>
              <a:rPr lang="en-GB" b="1" dirty="0"/>
              <a:t>) </a:t>
            </a:r>
          </a:p>
          <a:p>
            <a:r>
              <a:rPr lang="en-GB" b="1" dirty="0"/>
              <a:t>Provide termly Playgroup Sessions for local children/families </a:t>
            </a:r>
            <a:endParaRPr lang="en-GB" b="1" u="sng" dirty="0"/>
          </a:p>
          <a:p>
            <a:pPr marL="0" indent="0">
              <a:buNone/>
            </a:pPr>
            <a:r>
              <a:rPr lang="en-GB" b="1" u="sng" dirty="0"/>
              <a:t>Qualifications </a:t>
            </a:r>
          </a:p>
          <a:p>
            <a:r>
              <a:rPr lang="en-GB" b="1" dirty="0"/>
              <a:t>National 5 </a:t>
            </a:r>
          </a:p>
          <a:p>
            <a:r>
              <a:rPr lang="en-GB" b="1" dirty="0"/>
              <a:t>Higher </a:t>
            </a:r>
          </a:p>
          <a:p>
            <a:pPr marL="0" indent="0">
              <a:buNone/>
            </a:pPr>
            <a:r>
              <a:rPr lang="en-GB" b="1" u="sng" dirty="0"/>
              <a:t>Careers/Pathways</a:t>
            </a:r>
          </a:p>
          <a:p>
            <a:r>
              <a:rPr lang="en-GB" b="1" dirty="0"/>
              <a:t>Childcare</a:t>
            </a:r>
          </a:p>
          <a:p>
            <a:r>
              <a:rPr lang="en-GB" b="1" dirty="0"/>
              <a:t>Nursery practitioner / teacher </a:t>
            </a:r>
          </a:p>
          <a:p>
            <a:r>
              <a:rPr lang="en-GB" b="1" dirty="0"/>
              <a:t>Primary/Secondary school teacher </a:t>
            </a:r>
          </a:p>
          <a:p>
            <a:r>
              <a:rPr lang="en-GB" b="1" dirty="0"/>
              <a:t>Paediatric nursing </a:t>
            </a:r>
          </a:p>
          <a:p>
            <a:r>
              <a:rPr lang="en-GB" b="1" dirty="0"/>
              <a:t>Travelling (while caring for children) </a:t>
            </a:r>
          </a:p>
        </p:txBody>
      </p:sp>
    </p:spTree>
    <p:extLst>
      <p:ext uri="{BB962C8B-B14F-4D97-AF65-F5344CB8AC3E}">
        <p14:creationId xmlns:p14="http://schemas.microsoft.com/office/powerpoint/2010/main" val="12827954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49CDF-7AEC-4AC7-9FEB-1E9D997C5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204090"/>
            <a:ext cx="8534400" cy="1507067"/>
          </a:xfrm>
        </p:spPr>
        <p:txBody>
          <a:bodyPr/>
          <a:lstStyle/>
          <a:p>
            <a:r>
              <a:rPr lang="en-GB" dirty="0"/>
              <a:t>Further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13641-B189-4506-9806-E3BF46CD33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Please feel free to speak to any of the Home economics teachers at any time to help with further information on a course you may be interested in. We are always happy to help.</a:t>
            </a:r>
          </a:p>
        </p:txBody>
      </p:sp>
    </p:spTree>
    <p:extLst>
      <p:ext uri="{BB962C8B-B14F-4D97-AF65-F5344CB8AC3E}">
        <p14:creationId xmlns:p14="http://schemas.microsoft.com/office/powerpoint/2010/main" val="1906548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earnlearn.uk/gcsecs/wp-content/uploads/sites/8/2018/01/von-neumann-architecture-gcse-oc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913" y="1300385"/>
            <a:ext cx="7773987" cy="5327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057153" y="0"/>
            <a:ext cx="5680447" cy="1130300"/>
          </a:xfrm>
          <a:prstGeom prst="rect">
            <a:avLst/>
          </a:prstGeom>
          <a:solidFill>
            <a:srgbClr val="9A57CD"/>
          </a:solidFill>
          <a:ln w="762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j-ea"/>
                <a:cs typeface="+mj-cs"/>
              </a:rPr>
              <a:t>Computer SYSTEMS</a:t>
            </a:r>
          </a:p>
        </p:txBody>
      </p:sp>
    </p:spTree>
    <p:extLst>
      <p:ext uri="{BB962C8B-B14F-4D97-AF65-F5344CB8AC3E}">
        <p14:creationId xmlns:p14="http://schemas.microsoft.com/office/powerpoint/2010/main" val="795321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" b="47528"/>
          <a:stretch/>
        </p:blipFill>
        <p:spPr>
          <a:xfrm>
            <a:off x="165099" y="1331317"/>
            <a:ext cx="6146447" cy="53051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57018" b="1"/>
          <a:stretch/>
        </p:blipFill>
        <p:spPr>
          <a:xfrm>
            <a:off x="6652654" y="1698368"/>
            <a:ext cx="5256770" cy="3716659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468280" y="123567"/>
            <a:ext cx="9905998" cy="1032134"/>
          </a:xfrm>
          <a:prstGeom prst="rect">
            <a:avLst/>
          </a:prstGeom>
          <a:solidFill>
            <a:srgbClr val="9A57CD"/>
          </a:solidFill>
          <a:ln w="762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j-ea"/>
                <a:cs typeface="+mj-cs"/>
              </a:rPr>
              <a:t>Software design and Development</a:t>
            </a:r>
          </a:p>
        </p:txBody>
      </p:sp>
    </p:spTree>
    <p:extLst>
      <p:ext uri="{BB962C8B-B14F-4D97-AF65-F5344CB8AC3E}">
        <p14:creationId xmlns:p14="http://schemas.microsoft.com/office/powerpoint/2010/main" val="637435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932" y="1439067"/>
            <a:ext cx="5241933" cy="21584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0360" y="1721579"/>
            <a:ext cx="3200817" cy="7967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932" y="4028431"/>
            <a:ext cx="4707668" cy="19183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0359" y="2703383"/>
            <a:ext cx="3395103" cy="10802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1949" y="4028431"/>
            <a:ext cx="6299520" cy="938985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1468280" y="123567"/>
            <a:ext cx="9905998" cy="938986"/>
          </a:xfrm>
          <a:prstGeom prst="rect">
            <a:avLst/>
          </a:prstGeom>
          <a:solidFill>
            <a:srgbClr val="9A57CD"/>
          </a:solidFill>
          <a:ln w="762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j-ea"/>
                <a:cs typeface="+mj-cs"/>
              </a:rPr>
              <a:t>Database design and Development</a:t>
            </a:r>
          </a:p>
        </p:txBody>
      </p:sp>
    </p:spTree>
    <p:extLst>
      <p:ext uri="{BB962C8B-B14F-4D97-AF65-F5344CB8AC3E}">
        <p14:creationId xmlns:p14="http://schemas.microsoft.com/office/powerpoint/2010/main" val="1390329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656510" y="247258"/>
            <a:ext cx="3754509" cy="1322051"/>
          </a:xfrm>
          <a:prstGeom prst="rect">
            <a:avLst/>
          </a:prstGeom>
          <a:solidFill>
            <a:srgbClr val="9A57CD"/>
          </a:solidFill>
          <a:ln w="762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j-ea"/>
                <a:cs typeface="+mj-cs"/>
              </a:rPr>
              <a:t>Web design and development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1670DA-DE01-4F39-A0ED-272DE003D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8214" y="247258"/>
            <a:ext cx="6603786" cy="60442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D7705F0-D1D3-42A3-ACAD-23B7668BF6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06" y="2558424"/>
            <a:ext cx="5456951" cy="373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332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4273" y="568013"/>
            <a:ext cx="10803453" cy="5263422"/>
          </a:xfrm>
          <a:solidFill>
            <a:srgbClr val="9A57CD"/>
          </a:solidFill>
          <a:ln w="5715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>
                <a:solidFill>
                  <a:schemeClr val="tx1"/>
                </a:solidFill>
              </a:rPr>
              <a:t>Assessments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30% of your final grade is a practical coursework task that lasts 8 hours 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70% of your grade is a 2 hour exam</a:t>
            </a:r>
          </a:p>
          <a:p>
            <a:pPr marL="0" indent="0">
              <a:buNone/>
            </a:pPr>
            <a:endParaRPr lang="en-GB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sz="2800" b="1" dirty="0">
                <a:solidFill>
                  <a:schemeClr val="tx1"/>
                </a:solidFill>
              </a:rPr>
              <a:t>Why should you pick this subject?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If you enjoy Mathematics, Engineering, Physics/Chemistry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If you want to learn the theory about </a:t>
            </a:r>
            <a:r>
              <a:rPr lang="en-GB" b="1" dirty="0">
                <a:solidFill>
                  <a:schemeClr val="tx1"/>
                </a:solidFill>
              </a:rPr>
              <a:t>why</a:t>
            </a:r>
            <a:r>
              <a:rPr lang="en-GB" dirty="0">
                <a:solidFill>
                  <a:schemeClr val="tx1"/>
                </a:solidFill>
              </a:rPr>
              <a:t> a computer works, not just how to use them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If you want to challenge yourself</a:t>
            </a: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097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3661" y="288881"/>
            <a:ext cx="10803453" cy="5263422"/>
          </a:xfrm>
          <a:solidFill>
            <a:srgbClr val="9A57CD"/>
          </a:solidFill>
          <a:ln w="5715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>
                <a:solidFill>
                  <a:schemeClr val="tx1"/>
                </a:solidFill>
              </a:rPr>
              <a:t>Games Design and Development</a:t>
            </a:r>
          </a:p>
          <a:p>
            <a:pPr marL="0" indent="0">
              <a:buNone/>
            </a:pPr>
            <a:endParaRPr lang="en-GB" sz="2800" b="1" dirty="0">
              <a:solidFill>
                <a:schemeClr val="tx1"/>
              </a:solidFill>
            </a:endParaRPr>
          </a:p>
          <a:p>
            <a:r>
              <a:rPr lang="en-GB" sz="2800" b="1" dirty="0">
                <a:solidFill>
                  <a:schemeClr val="tx1"/>
                </a:solidFill>
              </a:rPr>
              <a:t>All about designing and building a game from the ground up</a:t>
            </a:r>
          </a:p>
          <a:p>
            <a:r>
              <a:rPr lang="en-GB" sz="2800" b="1" dirty="0">
                <a:solidFill>
                  <a:schemeClr val="tx1"/>
                </a:solidFill>
              </a:rPr>
              <a:t>Equivalent to a Higher</a:t>
            </a:r>
          </a:p>
          <a:p>
            <a:r>
              <a:rPr lang="en-GB" sz="2800" b="1" dirty="0">
                <a:solidFill>
                  <a:schemeClr val="tx1"/>
                </a:solidFill>
              </a:rPr>
              <a:t>Can only pick in S5+ but must have completed at least N5 Computing beforehand</a:t>
            </a:r>
            <a:endParaRPr lang="en-GB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BDD556-BD05-479D-BEA3-612F08208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973" y="3913975"/>
            <a:ext cx="5506027" cy="29440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F73788-AEC4-458C-BD55-D1A328B584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592" y="4182979"/>
            <a:ext cx="3670048" cy="36700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95A7009-7422-4E0D-B4F1-C7059C8B78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8348" y="3272742"/>
            <a:ext cx="4763165" cy="476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359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ext&#10;&#10;Description automatically generated">
            <a:extLst>
              <a:ext uri="{FF2B5EF4-FFF2-40B4-BE49-F238E27FC236}">
                <a16:creationId xmlns:a16="http://schemas.microsoft.com/office/drawing/2014/main" id="{857D2751-7FA7-5798-E35C-924DD7FBDC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96" r="5467" b="-217"/>
          <a:stretch/>
        </p:blipFill>
        <p:spPr>
          <a:xfrm>
            <a:off x="1883" y="997298"/>
            <a:ext cx="12185763" cy="491987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CF88F8C-D1A3-4626-868D-53D207A66D9B}"/>
              </a:ext>
            </a:extLst>
          </p:cNvPr>
          <p:cNvSpPr/>
          <p:nvPr/>
        </p:nvSpPr>
        <p:spPr>
          <a:xfrm>
            <a:off x="4176888" y="5766740"/>
            <a:ext cx="2540000" cy="3574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20668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888</Words>
  <Application>Microsoft Office PowerPoint</Application>
  <PresentationFormat>Widescreen</PresentationFormat>
  <Paragraphs>162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Arial</vt:lpstr>
      <vt:lpstr>Arial,Sans-Serif</vt:lpstr>
      <vt:lpstr>Calibri</vt:lpstr>
      <vt:lpstr>Calibri Light</vt:lpstr>
      <vt:lpstr>Century Gothic</vt:lpstr>
      <vt:lpstr>Tw Cen MT</vt:lpstr>
      <vt:lpstr>Wingdings 3</vt:lpstr>
      <vt:lpstr>1_Office Theme</vt:lpstr>
      <vt:lpstr>Slice</vt:lpstr>
      <vt:lpstr>PowerPoint Presentation</vt:lpstr>
      <vt:lpstr>Computing Science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Home Economics</vt:lpstr>
      <vt:lpstr>What do we offer in S3</vt:lpstr>
      <vt:lpstr>Practical Cookery</vt:lpstr>
      <vt:lpstr>My World of Work</vt:lpstr>
      <vt:lpstr>Early Learning and Childcare (Nat 4)</vt:lpstr>
      <vt:lpstr>Progression in Early Learning and Childcare</vt:lpstr>
      <vt:lpstr>Further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WEBPrendergastM</dc:creator>
  <cp:lastModifiedBy>WEBHunterSM</cp:lastModifiedBy>
  <cp:revision>42</cp:revision>
  <dcterms:created xsi:type="dcterms:W3CDTF">2021-12-02T13:20:45Z</dcterms:created>
  <dcterms:modified xsi:type="dcterms:W3CDTF">2026-01-13T16:32:53Z</dcterms:modified>
</cp:coreProperties>
</file>